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74" r:id="rId3"/>
    <p:sldId id="272" r:id="rId4"/>
    <p:sldId id="273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59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4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bg>
      <p:bgPr>
        <a:gradFill flip="none" rotWithShape="1">
          <a:gsLst>
            <a:gs pos="0">
              <a:srgbClr val="FFF1D8"/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 txBox="1"/>
          <p:nvPr/>
        </p:nvSpPr>
        <p:spPr>
          <a:xfrm>
            <a:off x="82496" y="9445627"/>
            <a:ext cx="13805949" cy="6904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2248" tIns="72248" rIns="72248" bIns="72248" anchor="ctr"/>
          <a:lstStyle/>
          <a:p>
            <a:pPr marL="57799" marR="57799" algn="l" defTabSz="1300480">
              <a:defRPr sz="4400">
                <a:uFill>
                  <a:solidFill>
                    <a:srgbClr val="65A2D5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2" name="Surname 2019"/>
          <p:cNvSpPr txBox="1"/>
          <p:nvPr/>
        </p:nvSpPr>
        <p:spPr>
          <a:xfrm>
            <a:off x="11432822" y="9374293"/>
            <a:ext cx="1310970" cy="392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2248" tIns="72248" rIns="72248" bIns="72248">
            <a:spAutoFit/>
          </a:bodyPr>
          <a:lstStyle>
            <a:lvl1pPr marL="57799" marR="57799" algn="l" defTabSz="1300480">
              <a:defRPr sz="160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/>
              <a:t>Cross</a:t>
            </a:r>
            <a:r>
              <a:rPr dirty="0"/>
              <a:t> 2019</a:t>
            </a:r>
          </a:p>
        </p:txBody>
      </p:sp>
      <p:sp>
        <p:nvSpPr>
          <p:cNvPr id="13" name="Source:"/>
          <p:cNvSpPr txBox="1">
            <a:spLocks noGrp="1"/>
          </p:cNvSpPr>
          <p:nvPr>
            <p:ph type="body" sz="quarter" idx="13"/>
          </p:nvPr>
        </p:nvSpPr>
        <p:spPr>
          <a:xfrm>
            <a:off x="15971" y="8705648"/>
            <a:ext cx="10060659" cy="433494"/>
          </a:xfrm>
          <a:prstGeom prst="rect">
            <a:avLst/>
          </a:prstGeom>
        </p:spPr>
        <p:txBody>
          <a:bodyPr lIns="72248" tIns="72248" rIns="72248" bIns="72248" anchor="t">
            <a:spAutoFit/>
          </a:bodyPr>
          <a:lstStyle>
            <a:lvl1pPr marL="57799" marR="57799" indent="0" defTabSz="1300480">
              <a:spcBef>
                <a:spcPts val="0"/>
              </a:spcBef>
              <a:buSzTx/>
              <a:buNone/>
              <a:defRPr sz="18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</a:defRPr>
            </a:lvl1pPr>
          </a:lstStyle>
          <a:p>
            <a:r>
              <a:t>Source: 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8302" y="5870222"/>
            <a:ext cx="11614010" cy="2384214"/>
          </a:xfrm>
          <a:prstGeom prst="rect">
            <a:avLst/>
          </a:prstGeom>
        </p:spPr>
        <p:txBody>
          <a:bodyPr lIns="72248" tIns="72248" rIns="72248" bIns="72248" anchor="t">
            <a:noAutofit/>
          </a:bodyPr>
          <a:lstStyle>
            <a:lvl1pPr marL="0" marR="57799" indent="0" defTabSz="1300480">
              <a:spcBef>
                <a:spcPts val="1000"/>
              </a:spcBef>
              <a:buSzTx/>
              <a:buNone/>
              <a:defRPr sz="2400">
                <a:uFill>
                  <a:solidFill>
                    <a:srgbClr val="034D64"/>
                  </a:solidFill>
                </a:uFill>
              </a:defRPr>
            </a:lvl1pPr>
            <a:lvl2pPr marL="878839" marR="57799" indent="-380999" defTabSz="1300480">
              <a:spcBef>
                <a:spcPts val="900"/>
              </a:spcBef>
              <a:buSzPct val="100000"/>
              <a:buChar char="–"/>
              <a:defRPr sz="2400">
                <a:uFill>
                  <a:solidFill>
                    <a:srgbClr val="034D64"/>
                  </a:solidFill>
                </a:uFill>
              </a:defRPr>
            </a:lvl2pPr>
            <a:lvl3pPr marL="1259839" marR="57799" indent="-304800" defTabSz="1300480">
              <a:spcBef>
                <a:spcPts val="800"/>
              </a:spcBef>
              <a:buSzPct val="100000"/>
              <a:defRPr sz="2400">
                <a:uFill>
                  <a:solidFill>
                    <a:srgbClr val="034D64"/>
                  </a:solidFill>
                </a:uFill>
              </a:defRPr>
            </a:lvl3pPr>
            <a:lvl4pPr marL="1717039" marR="57799" indent="-304800" defTabSz="1300480">
              <a:spcBef>
                <a:spcPts val="600"/>
              </a:spcBef>
              <a:buSzPct val="100000"/>
              <a:buChar char="–"/>
              <a:defRPr sz="2400">
                <a:uFill>
                  <a:solidFill>
                    <a:srgbClr val="034D64"/>
                  </a:solidFill>
                </a:uFill>
              </a:defRPr>
            </a:lvl4pPr>
            <a:lvl5pPr marL="2174239" marR="57799" indent="-304800" defTabSz="1300480">
              <a:spcBef>
                <a:spcPts val="600"/>
              </a:spcBef>
              <a:buSzPct val="100000"/>
              <a:buChar char="»"/>
              <a:defRPr sz="2400">
                <a:uFill>
                  <a:solidFill>
                    <a:srgbClr val="034D64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13082" y="9314743"/>
            <a:ext cx="411402" cy="429967"/>
          </a:xfrm>
          <a:prstGeom prst="rect">
            <a:avLst/>
          </a:prstGeom>
        </p:spPr>
        <p:txBody>
          <a:bodyPr lIns="72248" tIns="72248" rIns="72248" bIns="72248"/>
          <a:lstStyle>
            <a:lvl1pPr defTabSz="830862">
              <a:defRPr sz="1800" b="1">
                <a:solidFill>
                  <a:schemeClr val="accent2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82496" y="78589"/>
            <a:ext cx="11614010" cy="893587"/>
          </a:xfrm>
          <a:prstGeom prst="rect">
            <a:avLst/>
          </a:prstGeom>
          <a:solidFill>
            <a:srgbClr val="FFFFFF"/>
          </a:solidFill>
        </p:spPr>
        <p:txBody>
          <a:bodyPr lIns="72248" tIns="72248" rIns="72248" bIns="72248">
            <a:noAutofit/>
          </a:bodyPr>
          <a:lstStyle>
            <a:lvl1pPr marL="57799" marR="57799" algn="l" defTabSz="1300480">
              <a:defRPr sz="4400">
                <a:uFill>
                  <a:solidFill>
                    <a:srgbClr val="65A2D5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IAFIG-RMS Bioimage analysis with Python - Cambridge - 2019"/>
          <p:cNvSpPr txBox="1"/>
          <p:nvPr/>
        </p:nvSpPr>
        <p:spPr>
          <a:xfrm>
            <a:off x="244686" y="9407815"/>
            <a:ext cx="5871604" cy="36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marL="487680" indent="-487680" algn="l" defTabSz="638951">
              <a:lnSpc>
                <a:spcPct val="93000"/>
              </a:lnSpc>
              <a:spcBef>
                <a:spcPts val="2000"/>
              </a:spcBef>
              <a:defRPr sz="1600">
                <a:solidFill>
                  <a:srgbClr val="53585F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IAFIG-RMS Bioimage analysis with Python - Cambridge - 2019 </a:t>
            </a:r>
          </a:p>
        </p:txBody>
      </p:sp>
    </p:spTree>
    <p:extLst>
      <p:ext uri="{BB962C8B-B14F-4D97-AF65-F5344CB8AC3E}">
        <p14:creationId xmlns:p14="http://schemas.microsoft.com/office/powerpoint/2010/main" val="153953100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36" name="Title of Talk…"/>
          <p:cNvSpPr txBox="1">
            <a:spLocks noGrp="1"/>
          </p:cNvSpPr>
          <p:nvPr>
            <p:ph type="title"/>
          </p:nvPr>
        </p:nvSpPr>
        <p:spPr>
          <a:xfrm>
            <a:off x="552396" y="735856"/>
            <a:ext cx="11614010" cy="3329587"/>
          </a:xfrm>
          <a:prstGeom prst="rect">
            <a:avLst/>
          </a:prstGeom>
          <a:noFill/>
        </p:spPr>
        <p:txBody>
          <a:bodyPr/>
          <a:lstStyle/>
          <a:p>
            <a:pPr algn="ctr">
              <a:defRPr sz="6900"/>
            </a:pPr>
            <a:r>
              <a:rPr lang="en-GB" dirty="0"/>
              <a:t>Object tracking in Python</a:t>
            </a:r>
            <a:endParaRPr dirty="0"/>
          </a:p>
          <a:p>
            <a:pPr algn="ctr">
              <a:defRPr sz="2200"/>
            </a:pPr>
            <a:r>
              <a:rPr dirty="0"/>
              <a:t>by </a:t>
            </a:r>
            <a:r>
              <a:rPr lang="en-GB" dirty="0"/>
              <a:t>Stephen Cross</a:t>
            </a:r>
            <a:endParaRPr dirty="0"/>
          </a:p>
          <a:p>
            <a:pPr marL="0" marR="457200" algn="ctr" defTabSz="457200">
              <a:lnSpc>
                <a:spcPts val="5000"/>
              </a:lnSpc>
              <a:defRPr sz="2200" b="1">
                <a:uFillTx/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     </a:t>
            </a:r>
            <a:r>
              <a:rPr lang="en-GB" dirty="0"/>
              <a:t>12</a:t>
            </a:r>
            <a:r>
              <a:rPr dirty="0" err="1"/>
              <a:t>th</a:t>
            </a:r>
            <a:r>
              <a:rPr dirty="0"/>
              <a:t> December 2019</a:t>
            </a:r>
          </a:p>
          <a:p>
            <a:pPr marL="0" marR="0" algn="ctr" defTabSz="457200">
              <a:lnSpc>
                <a:spcPts val="5700"/>
              </a:lnSpc>
              <a:spcBef>
                <a:spcPts val="1000"/>
              </a:spcBef>
              <a:defRPr sz="2500">
                <a:solidFill>
                  <a:srgbClr val="005CB3"/>
                </a:solidFill>
                <a:uFillTx/>
              </a:defRPr>
            </a:pPr>
            <a:r>
              <a:rPr dirty="0"/>
              <a:t>IAFIG-RMS - Bioimage Analysis With Python</a:t>
            </a:r>
          </a:p>
          <a:p>
            <a:pPr marL="0" marR="0" algn="ctr" defTabSz="457200">
              <a:lnSpc>
                <a:spcPts val="5700"/>
              </a:lnSpc>
              <a:spcBef>
                <a:spcPts val="1000"/>
              </a:spcBef>
              <a:defRPr sz="2500">
                <a:solidFill>
                  <a:srgbClr val="005CB3"/>
                </a:solidFill>
                <a:uFillTx/>
              </a:defRPr>
            </a:pPr>
            <a:r>
              <a:rPr dirty="0"/>
              <a:t> Cambridge Bioinformatics Training Centre</a:t>
            </a:r>
          </a:p>
        </p:txBody>
      </p:sp>
      <p:sp>
        <p:nvSpPr>
          <p:cNvPr id="37" name="Introduction to ImageJ…"/>
          <p:cNvSpPr txBox="1"/>
          <p:nvPr/>
        </p:nvSpPr>
        <p:spPr>
          <a:xfrm>
            <a:off x="-29352" y="-61951394"/>
            <a:ext cx="15352890" cy="65565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2400" b="1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130047" marR="153179" defTabSz="638951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4200" b="1">
                <a:solidFill>
                  <a:srgbClr val="014976"/>
                </a:solidFill>
                <a:uFill>
                  <a:solidFill>
                    <a:srgbClr val="014976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Introduction to ImageJ</a:t>
            </a:r>
          </a:p>
          <a:p>
            <a:pPr marL="130047" marR="153179" defTabSz="638951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5000" b="1">
                <a:solidFill>
                  <a:srgbClr val="014976"/>
                </a:solidFill>
                <a:uFill>
                  <a:solidFill>
                    <a:srgbClr val="014976"/>
                  </a:solidFill>
                </a:uFill>
              </a:rPr>
              <a:t>Part I: Basic Image handling</a:t>
            </a:r>
            <a:r>
              <a:rPr sz="5000" b="1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 </a:t>
            </a: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algn="l" defTabSz="638951"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5000" b="1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marL="130047" marR="153179" defTabSz="638951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3400" b="1">
                <a:solidFill>
                  <a:srgbClr val="014976"/>
                </a:solidFill>
                <a:uFill>
                  <a:solidFill>
                    <a:srgbClr val="014976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2012</a:t>
            </a:r>
          </a:p>
          <a:p>
            <a:pPr marL="130047" marR="153179" defTabSz="638951">
              <a:lnSpc>
                <a:spcPct val="150000"/>
              </a:lnSpc>
              <a:buClr>
                <a:srgbClr val="000000"/>
              </a:buClr>
              <a:buFont typeface="Times New Roman"/>
              <a:tabLst>
                <a:tab pos="1155700" algn="l"/>
                <a:tab pos="2184400" algn="l"/>
                <a:tab pos="3213100" algn="l"/>
                <a:tab pos="4241800" algn="l"/>
                <a:tab pos="5270500" algn="l"/>
                <a:tab pos="6299200" algn="l"/>
                <a:tab pos="7327900" algn="l"/>
                <a:tab pos="8356600" algn="l"/>
                <a:tab pos="9385300" algn="l"/>
                <a:tab pos="10414000" algn="l"/>
                <a:tab pos="11442700" algn="l"/>
                <a:tab pos="12471400" algn="l"/>
                <a:tab pos="12903200" algn="l"/>
              </a:tabLst>
              <a:defRPr sz="3400" b="1">
                <a:solidFill>
                  <a:srgbClr val="014976"/>
                </a:solidFill>
                <a:uFill>
                  <a:solidFill>
                    <a:srgbClr val="014976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Graeme Ball</a:t>
            </a:r>
          </a:p>
        </p:txBody>
      </p:sp>
      <p:sp>
        <p:nvSpPr>
          <p:cNvPr id="39" name="Text"/>
          <p:cNvSpPr txBox="1"/>
          <p:nvPr/>
        </p:nvSpPr>
        <p:spPr>
          <a:xfrm>
            <a:off x="3632200" y="3482922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5" y="7787574"/>
            <a:ext cx="3057737" cy="1371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Repeat the code from Exercise 4a, but only permit links to tracks between the provided values of *</a:t>
            </a:r>
            <a:r>
              <a:rPr lang="en-GB" sz="2000" dirty="0" err="1"/>
              <a:t>start_frame</a:t>
            </a:r>
            <a:r>
              <a:rPr lang="en-GB" sz="2000" dirty="0"/>
              <a:t>* and *</a:t>
            </a:r>
            <a:r>
              <a:rPr lang="en-GB" sz="2000" dirty="0" err="1"/>
              <a:t>end_frame</a:t>
            </a:r>
            <a:r>
              <a:rPr lang="en-GB" sz="2000" dirty="0"/>
              <a:t>*</a:t>
            </a:r>
          </a:p>
          <a:p>
            <a:pPr lvl="1"/>
            <a:r>
              <a:rPr lang="en-GB" sz="2000" dirty="0"/>
              <a:t>Arguments: The coordinates dataframe, the start and end frames, between which we will get available tracks</a:t>
            </a:r>
          </a:p>
          <a:p>
            <a:pPr lvl="1"/>
            <a:r>
              <a:rPr lang="en-GB" sz="2000" dirty="0"/>
              <a:t>Return: A list of row indices for the most recent instance of each track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4b - Getting all RECENT tracks </a:t>
            </a:r>
            <a:endParaRPr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5019A-7534-499D-93B1-D5436A576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5868" t="21820" r="50381" b="32109"/>
          <a:stretch/>
        </p:blipFill>
        <p:spPr>
          <a:xfrm>
            <a:off x="1545055" y="1328147"/>
            <a:ext cx="4343732" cy="47392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050E7B-B75E-4928-981C-F594794636EB}"/>
              </a:ext>
            </a:extLst>
          </p:cNvPr>
          <p:cNvSpPr/>
          <p:nvPr/>
        </p:nvSpPr>
        <p:spPr>
          <a:xfrm>
            <a:off x="6670844" y="2272396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Identify unique track IDs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5D8FBF-35DD-48BD-BE7E-343950C75C49}"/>
              </a:ext>
            </a:extLst>
          </p:cNvPr>
          <p:cNvSpPr/>
          <p:nvPr/>
        </p:nvSpPr>
        <p:spPr>
          <a:xfrm>
            <a:off x="6670844" y="3136950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Get last instance of each track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0C88AF-BE47-4919-964A-359ADCA36757}"/>
              </a:ext>
            </a:extLst>
          </p:cNvPr>
          <p:cNvSpPr/>
          <p:nvPr/>
        </p:nvSpPr>
        <p:spPr>
          <a:xfrm>
            <a:off x="6670844" y="4885196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Get row indices for each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978CB3-2136-4A01-AEC3-A4E3FB1A7B5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8290844" y="2651987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63D584-10CA-4969-B0DF-37928263A868}"/>
              </a:ext>
            </a:extLst>
          </p:cNvPr>
          <p:cNvCxnSpPr>
            <a:cxnSpLocks/>
          </p:cNvCxnSpPr>
          <p:nvPr/>
        </p:nvCxnSpPr>
        <p:spPr>
          <a:xfrm>
            <a:off x="8303963" y="3516541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71131D-E1A0-4158-9AD7-AEDC74758545}"/>
              </a:ext>
            </a:extLst>
          </p:cNvPr>
          <p:cNvGrpSpPr/>
          <p:nvPr/>
        </p:nvGrpSpPr>
        <p:grpSpPr>
          <a:xfrm>
            <a:off x="9923544" y="2269505"/>
            <a:ext cx="2083970" cy="379591"/>
            <a:chOff x="9947608" y="2850539"/>
            <a:chExt cx="2083970" cy="379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9B2932-7DDF-4221-A24A-25B5B628CD0A}"/>
                </a:ext>
              </a:extLst>
            </p:cNvPr>
            <p:cNvSpPr txBox="1"/>
            <p:nvPr/>
          </p:nvSpPr>
          <p:spPr>
            <a:xfrm>
              <a:off x="10520949" y="2850539"/>
              <a:ext cx="1510629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800" dirty="0">
                  <a:solidFill>
                    <a:schemeClr val="tx1"/>
                  </a:solidFill>
                </a:rPr>
                <a:t>2,3,4,5,6,8,9</a:t>
              </a:r>
              <a:endPara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3FDE16-CCB0-48A5-AB34-62ACC165205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190090" y="2805358"/>
              <a:ext cx="0" cy="48496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113FD61-0C9E-4217-9024-C659C470CBF6}"/>
              </a:ext>
            </a:extLst>
          </p:cNvPr>
          <p:cNvSpPr/>
          <p:nvPr/>
        </p:nvSpPr>
        <p:spPr>
          <a:xfrm>
            <a:off x="5152012" y="5066596"/>
            <a:ext cx="409075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279275-6C07-4FB6-B21F-90346ECB3E06}"/>
              </a:ext>
            </a:extLst>
          </p:cNvPr>
          <p:cNvSpPr/>
          <p:nvPr/>
        </p:nvSpPr>
        <p:spPr>
          <a:xfrm>
            <a:off x="5152012" y="4901496"/>
            <a:ext cx="409075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AAAE3B-E10D-42C9-B4A4-EF0B2B9BACC8}"/>
              </a:ext>
            </a:extLst>
          </p:cNvPr>
          <p:cNvSpPr/>
          <p:nvPr/>
        </p:nvSpPr>
        <p:spPr>
          <a:xfrm>
            <a:off x="5152011" y="4733267"/>
            <a:ext cx="409075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09BDAB-24DB-4C89-9529-E8FC99BAE4D9}"/>
              </a:ext>
            </a:extLst>
          </p:cNvPr>
          <p:cNvSpPr/>
          <p:nvPr/>
        </p:nvSpPr>
        <p:spPr>
          <a:xfrm>
            <a:off x="5152012" y="4567917"/>
            <a:ext cx="409075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5B7A6-5010-4CCB-9D85-D1B0363F1FDD}"/>
              </a:ext>
            </a:extLst>
          </p:cNvPr>
          <p:cNvSpPr/>
          <p:nvPr/>
        </p:nvSpPr>
        <p:spPr>
          <a:xfrm>
            <a:off x="5152011" y="3763448"/>
            <a:ext cx="409075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190572-4A61-493B-B17B-9EA27925F86C}"/>
              </a:ext>
            </a:extLst>
          </p:cNvPr>
          <p:cNvSpPr/>
          <p:nvPr/>
        </p:nvSpPr>
        <p:spPr>
          <a:xfrm>
            <a:off x="5152011" y="3595219"/>
            <a:ext cx="409075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B609F7-44F8-45B9-800C-196E39C65088}"/>
              </a:ext>
            </a:extLst>
          </p:cNvPr>
          <p:cNvSpPr/>
          <p:nvPr/>
        </p:nvSpPr>
        <p:spPr>
          <a:xfrm>
            <a:off x="5152010" y="2472621"/>
            <a:ext cx="409075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5F0BBB-5437-4CD0-9499-D33CCF16A861}"/>
              </a:ext>
            </a:extLst>
          </p:cNvPr>
          <p:cNvSpPr/>
          <p:nvPr/>
        </p:nvSpPr>
        <p:spPr>
          <a:xfrm>
            <a:off x="1794666" y="5066596"/>
            <a:ext cx="323998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57FB-28C8-4D1C-BC25-123323392467}"/>
              </a:ext>
            </a:extLst>
          </p:cNvPr>
          <p:cNvSpPr/>
          <p:nvPr/>
        </p:nvSpPr>
        <p:spPr>
          <a:xfrm>
            <a:off x="1794666" y="4901496"/>
            <a:ext cx="323998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D9B81C-7D53-4765-9389-6B2743500402}"/>
              </a:ext>
            </a:extLst>
          </p:cNvPr>
          <p:cNvSpPr/>
          <p:nvPr/>
        </p:nvSpPr>
        <p:spPr>
          <a:xfrm>
            <a:off x="1794665" y="4733267"/>
            <a:ext cx="323998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395660-7D76-4682-A318-761F3305EEB1}"/>
              </a:ext>
            </a:extLst>
          </p:cNvPr>
          <p:cNvSpPr/>
          <p:nvPr/>
        </p:nvSpPr>
        <p:spPr>
          <a:xfrm>
            <a:off x="1794666" y="4567917"/>
            <a:ext cx="323998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D973B1-6043-454F-B35B-D4D69FCF3F27}"/>
              </a:ext>
            </a:extLst>
          </p:cNvPr>
          <p:cNvSpPr/>
          <p:nvPr/>
        </p:nvSpPr>
        <p:spPr>
          <a:xfrm>
            <a:off x="1794665" y="3763448"/>
            <a:ext cx="323998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20AD72-AE50-45B6-AD55-E81183DCE152}"/>
              </a:ext>
            </a:extLst>
          </p:cNvPr>
          <p:cNvSpPr/>
          <p:nvPr/>
        </p:nvSpPr>
        <p:spPr>
          <a:xfrm>
            <a:off x="1794665" y="3595219"/>
            <a:ext cx="323998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ADAF00-8BF6-4C3A-84FB-A9824263DC48}"/>
              </a:ext>
            </a:extLst>
          </p:cNvPr>
          <p:cNvGrpSpPr/>
          <p:nvPr/>
        </p:nvGrpSpPr>
        <p:grpSpPr>
          <a:xfrm>
            <a:off x="9923545" y="4755255"/>
            <a:ext cx="2083966" cy="656590"/>
            <a:chOff x="9947609" y="4452597"/>
            <a:chExt cx="2083966" cy="65659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30C25B-B4C8-4240-B8C3-96E431B2B250}"/>
                </a:ext>
              </a:extLst>
            </p:cNvPr>
            <p:cNvSpPr txBox="1"/>
            <p:nvPr/>
          </p:nvSpPr>
          <p:spPr>
            <a:xfrm>
              <a:off x="10520948" y="4452597"/>
              <a:ext cx="1510627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800" dirty="0">
                  <a:solidFill>
                    <a:schemeClr val="tx1"/>
                  </a:solidFill>
                </a:rPr>
                <a:t>463,464,469,470,471,472</a:t>
              </a:r>
              <a:endPara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F5ABBDF-2381-47A9-AB0B-1F37E7AF6ED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190091" y="4521284"/>
              <a:ext cx="0" cy="48496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41DCF54-3053-47E5-8B44-711ACE80BCF4}"/>
              </a:ext>
            </a:extLst>
          </p:cNvPr>
          <p:cNvSpPr/>
          <p:nvPr/>
        </p:nvSpPr>
        <p:spPr>
          <a:xfrm>
            <a:off x="5150615" y="1515623"/>
            <a:ext cx="409075" cy="450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E815E75-5262-43BE-AF34-2120A59ED621}"/>
              </a:ext>
            </a:extLst>
          </p:cNvPr>
          <p:cNvSpPr/>
          <p:nvPr/>
        </p:nvSpPr>
        <p:spPr>
          <a:xfrm>
            <a:off x="6670844" y="4001504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Remove tracks outside </a:t>
            </a:r>
            <a:r>
              <a:rPr lang="en-GB" sz="1800" i="1" dirty="0">
                <a:solidFill>
                  <a:schemeClr val="tx1"/>
                </a:solidFill>
              </a:rPr>
              <a:t>f</a:t>
            </a:r>
            <a:r>
              <a:rPr lang="en-GB" sz="1800" dirty="0">
                <a:solidFill>
                  <a:schemeClr val="tx1"/>
                </a:solidFill>
              </a:rPr>
              <a:t> range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5EDA55-77B5-4A59-A5EE-89977AF61A25}"/>
              </a:ext>
            </a:extLst>
          </p:cNvPr>
          <p:cNvCxnSpPr>
            <a:stCxn id="34" idx="2"/>
          </p:cNvCxnSpPr>
          <p:nvPr/>
        </p:nvCxnSpPr>
        <p:spPr>
          <a:xfrm>
            <a:off x="8290844" y="4381095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3887887-E3A9-4B9B-922B-554B294C61BA}"/>
              </a:ext>
            </a:extLst>
          </p:cNvPr>
          <p:cNvGrpSpPr/>
          <p:nvPr/>
        </p:nvGrpSpPr>
        <p:grpSpPr>
          <a:xfrm>
            <a:off x="9929571" y="3992933"/>
            <a:ext cx="2807250" cy="379591"/>
            <a:chOff x="9929571" y="3992933"/>
            <a:chExt cx="2807250" cy="37959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44E07E-B07C-4A63-BC06-8B454C04C6A6}"/>
                </a:ext>
              </a:extLst>
            </p:cNvPr>
            <p:cNvSpPr txBox="1"/>
            <p:nvPr/>
          </p:nvSpPr>
          <p:spPr>
            <a:xfrm>
              <a:off x="10496884" y="3992933"/>
              <a:ext cx="2239937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800" dirty="0">
                  <a:solidFill>
                    <a:schemeClr val="tx1"/>
                  </a:solidFill>
                </a:rPr>
                <a:t>(e.g. 2 frames prior)</a:t>
              </a:r>
              <a:endPara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5C1E2D0-89AC-42ED-824E-53733A6C16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0172053" y="3942950"/>
              <a:ext cx="0" cy="48496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DACBCFE-BC4D-40A4-B081-FDF1414E44B9}"/>
              </a:ext>
            </a:extLst>
          </p:cNvPr>
          <p:cNvCxnSpPr>
            <a:cxnSpLocks/>
          </p:cNvCxnSpPr>
          <p:nvPr/>
        </p:nvCxnSpPr>
        <p:spPr>
          <a:xfrm flipV="1">
            <a:off x="5048500" y="2439948"/>
            <a:ext cx="608899" cy="22820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619509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5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3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4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9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33" grpId="1" animBg="1"/>
      <p:bldP spid="34" grpId="0" animBg="1"/>
      <p:bldP spid="3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Table 8">
            <a:extLst>
              <a:ext uri="{FF2B5EF4-FFF2-40B4-BE49-F238E27FC236}">
                <a16:creationId xmlns:a16="http://schemas.microsoft.com/office/drawing/2014/main" id="{A5E9C623-A673-4EED-81BD-1778628F74D3}"/>
              </a:ext>
            </a:extLst>
          </p:cNvPr>
          <p:cNvGraphicFramePr>
            <a:graphicFrameLocks noGrp="1"/>
          </p:cNvGraphicFramePr>
          <p:nvPr/>
        </p:nvGraphicFramePr>
        <p:xfrm>
          <a:off x="6945254" y="1914705"/>
          <a:ext cx="3476016" cy="347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004">
                  <a:extLst>
                    <a:ext uri="{9D8B030D-6E8A-4147-A177-3AD203B41FA5}">
                      <a16:colId xmlns:a16="http://schemas.microsoft.com/office/drawing/2014/main" val="2424412800"/>
                    </a:ext>
                  </a:extLst>
                </a:gridCol>
                <a:gridCol w="869004">
                  <a:extLst>
                    <a:ext uri="{9D8B030D-6E8A-4147-A177-3AD203B41FA5}">
                      <a16:colId xmlns:a16="http://schemas.microsoft.com/office/drawing/2014/main" val="325264614"/>
                    </a:ext>
                  </a:extLst>
                </a:gridCol>
                <a:gridCol w="869004">
                  <a:extLst>
                    <a:ext uri="{9D8B030D-6E8A-4147-A177-3AD203B41FA5}">
                      <a16:colId xmlns:a16="http://schemas.microsoft.com/office/drawing/2014/main" val="812367028"/>
                    </a:ext>
                  </a:extLst>
                </a:gridCol>
                <a:gridCol w="869004">
                  <a:extLst>
                    <a:ext uri="{9D8B030D-6E8A-4147-A177-3AD203B41FA5}">
                      <a16:colId xmlns:a16="http://schemas.microsoft.com/office/drawing/2014/main" val="130706566"/>
                    </a:ext>
                  </a:extLst>
                </a:gridCol>
              </a:tblGrid>
              <a:tr h="869004"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682250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81629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982114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217706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69CF8C8C-E7C6-4012-B503-3E7384378737}"/>
              </a:ext>
            </a:extLst>
          </p:cNvPr>
          <p:cNvSpPr txBox="1"/>
          <p:nvPr/>
        </p:nvSpPr>
        <p:spPr>
          <a:xfrm>
            <a:off x="6945254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000FFDE-2081-4879-B48A-7BD730751044}"/>
              </a:ext>
            </a:extLst>
          </p:cNvPr>
          <p:cNvSpPr txBox="1"/>
          <p:nvPr/>
        </p:nvSpPr>
        <p:spPr>
          <a:xfrm>
            <a:off x="7821935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99D50C5-F8C0-47AD-8B76-D97DD0832894}"/>
              </a:ext>
            </a:extLst>
          </p:cNvPr>
          <p:cNvSpPr txBox="1"/>
          <p:nvPr/>
        </p:nvSpPr>
        <p:spPr>
          <a:xfrm>
            <a:off x="8690844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6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CD6D7B-0003-43BD-892A-6A289E8D9999}"/>
              </a:ext>
            </a:extLst>
          </p:cNvPr>
          <p:cNvSpPr txBox="1"/>
          <p:nvPr/>
        </p:nvSpPr>
        <p:spPr>
          <a:xfrm>
            <a:off x="9554657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10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455E966-7143-4703-BC9E-498B492E6B70}"/>
              </a:ext>
            </a:extLst>
          </p:cNvPr>
          <p:cNvSpPr txBox="1"/>
          <p:nvPr/>
        </p:nvSpPr>
        <p:spPr>
          <a:xfrm>
            <a:off x="6955414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7F0E4A7-C25F-47F2-B06C-1B13BA54B421}"/>
              </a:ext>
            </a:extLst>
          </p:cNvPr>
          <p:cNvSpPr txBox="1"/>
          <p:nvPr/>
        </p:nvSpPr>
        <p:spPr>
          <a:xfrm>
            <a:off x="7832095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F584163-254A-4ABA-B932-055429726057}"/>
              </a:ext>
            </a:extLst>
          </p:cNvPr>
          <p:cNvSpPr txBox="1"/>
          <p:nvPr/>
        </p:nvSpPr>
        <p:spPr>
          <a:xfrm>
            <a:off x="8701004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69B11E3-E831-48A7-9C48-544207F9D2FC}"/>
              </a:ext>
            </a:extLst>
          </p:cNvPr>
          <p:cNvSpPr txBox="1"/>
          <p:nvPr/>
        </p:nvSpPr>
        <p:spPr>
          <a:xfrm>
            <a:off x="9564817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10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4D237D-D501-4A01-BBC6-84BDC3BA72E2}"/>
              </a:ext>
            </a:extLst>
          </p:cNvPr>
          <p:cNvSpPr txBox="1"/>
          <p:nvPr/>
        </p:nvSpPr>
        <p:spPr>
          <a:xfrm>
            <a:off x="6951464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430D9C9-5372-4CC8-B540-C0518DB1F2F4}"/>
              </a:ext>
            </a:extLst>
          </p:cNvPr>
          <p:cNvSpPr txBox="1"/>
          <p:nvPr/>
        </p:nvSpPr>
        <p:spPr>
          <a:xfrm>
            <a:off x="7828145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0C578BE-295A-4FE8-AAE4-7176FD1FD004}"/>
              </a:ext>
            </a:extLst>
          </p:cNvPr>
          <p:cNvSpPr txBox="1"/>
          <p:nvPr/>
        </p:nvSpPr>
        <p:spPr>
          <a:xfrm>
            <a:off x="8697054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C945901-7A95-460A-9AF3-91F79BEADA65}"/>
              </a:ext>
            </a:extLst>
          </p:cNvPr>
          <p:cNvSpPr txBox="1"/>
          <p:nvPr/>
        </p:nvSpPr>
        <p:spPr>
          <a:xfrm>
            <a:off x="9560867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49CF5E4-2F99-49AF-BF5B-342F499B7C40}"/>
              </a:ext>
            </a:extLst>
          </p:cNvPr>
          <p:cNvSpPr txBox="1"/>
          <p:nvPr/>
        </p:nvSpPr>
        <p:spPr>
          <a:xfrm>
            <a:off x="6942811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64D13D-4AD6-44F4-B955-CD7DDE062683}"/>
              </a:ext>
            </a:extLst>
          </p:cNvPr>
          <p:cNvSpPr txBox="1"/>
          <p:nvPr/>
        </p:nvSpPr>
        <p:spPr>
          <a:xfrm>
            <a:off x="7819492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061C637-1133-4D47-864C-A3E6675C753F}"/>
              </a:ext>
            </a:extLst>
          </p:cNvPr>
          <p:cNvSpPr txBox="1"/>
          <p:nvPr/>
        </p:nvSpPr>
        <p:spPr>
          <a:xfrm>
            <a:off x="8688401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4697EA4-6ADF-4450-9297-32C96E56C8D6}"/>
              </a:ext>
            </a:extLst>
          </p:cNvPr>
          <p:cNvSpPr txBox="1"/>
          <p:nvPr/>
        </p:nvSpPr>
        <p:spPr>
          <a:xfrm>
            <a:off x="9552214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3</a:t>
            </a:r>
          </a:p>
        </p:txBody>
      </p:sp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Calculate the cost for linking two provided coordinates</a:t>
            </a:r>
          </a:p>
          <a:p>
            <a:pPr lvl="1"/>
            <a:r>
              <a:rPr lang="en-GB" sz="2000" dirty="0"/>
              <a:t>Arguments: The coordinates dataframe, the row index for last instance of the track, row index for current point, a distance threshold</a:t>
            </a:r>
          </a:p>
          <a:p>
            <a:pPr lvl="1"/>
            <a:r>
              <a:rPr lang="en-GB" sz="2000" dirty="0"/>
              <a:t>Return: A single, floating point value corresponding to the cost for linking these two points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5 - Calculating cost for linking two points </a:t>
            </a:r>
            <a:endParaRPr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83C53-2862-4EFD-AD5D-5D24C275270B}"/>
              </a:ext>
            </a:extLst>
          </p:cNvPr>
          <p:cNvSpPr txBox="1"/>
          <p:nvPr/>
        </p:nvSpPr>
        <p:spPr>
          <a:xfrm>
            <a:off x="5817870" y="5578147"/>
            <a:ext cx="294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2"/>
                </a:solidFill>
              </a:rPr>
              <a:t>Frame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C84E1-3F75-4B1A-BD75-793A1EDA6BA8}"/>
              </a:ext>
            </a:extLst>
          </p:cNvPr>
          <p:cNvSpPr/>
          <p:nvPr/>
        </p:nvSpPr>
        <p:spPr>
          <a:xfrm>
            <a:off x="2255520" y="1602740"/>
            <a:ext cx="3896360" cy="3896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97177-A6EA-41B3-AFF5-7307E8F83FB2}"/>
              </a:ext>
            </a:extLst>
          </p:cNvPr>
          <p:cNvSpPr txBox="1"/>
          <p:nvPr/>
        </p:nvSpPr>
        <p:spPr>
          <a:xfrm>
            <a:off x="1318260" y="5578147"/>
            <a:ext cx="294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2"/>
                </a:solidFill>
              </a:rPr>
              <a:t>Frame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8A522C-0A1D-4B22-B9D6-C997508B8D73}"/>
              </a:ext>
            </a:extLst>
          </p:cNvPr>
          <p:cNvSpPr/>
          <p:nvPr/>
        </p:nvSpPr>
        <p:spPr>
          <a:xfrm>
            <a:off x="2772866" y="2131060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7DBEBA4-05AF-4902-860D-AB4873BB66C1}"/>
              </a:ext>
            </a:extLst>
          </p:cNvPr>
          <p:cNvSpPr/>
          <p:nvPr/>
        </p:nvSpPr>
        <p:spPr>
          <a:xfrm>
            <a:off x="3250386" y="4071620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298FFF-7918-48D6-9598-181BA9F5A734}"/>
              </a:ext>
            </a:extLst>
          </p:cNvPr>
          <p:cNvSpPr/>
          <p:nvPr/>
        </p:nvSpPr>
        <p:spPr>
          <a:xfrm>
            <a:off x="4712612" y="2329691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D272FF-0754-41DE-B69C-D1D243AC1530}"/>
              </a:ext>
            </a:extLst>
          </p:cNvPr>
          <p:cNvSpPr/>
          <p:nvPr/>
        </p:nvSpPr>
        <p:spPr>
          <a:xfrm>
            <a:off x="4886146" y="3124716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9CFD6A-976A-4ADB-800E-04C63443357F}"/>
              </a:ext>
            </a:extLst>
          </p:cNvPr>
          <p:cNvSpPr txBox="1"/>
          <p:nvPr/>
        </p:nvSpPr>
        <p:spPr>
          <a:xfrm>
            <a:off x="2294890" y="2033161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791C7-B507-4EE8-B5EE-84AC76FFEB7B}"/>
              </a:ext>
            </a:extLst>
          </p:cNvPr>
          <p:cNvSpPr txBox="1"/>
          <p:nvPr/>
        </p:nvSpPr>
        <p:spPr>
          <a:xfrm>
            <a:off x="4256861" y="2231792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51825C-463E-4787-A601-E2C9D298426B}"/>
              </a:ext>
            </a:extLst>
          </p:cNvPr>
          <p:cNvSpPr txBox="1"/>
          <p:nvPr/>
        </p:nvSpPr>
        <p:spPr>
          <a:xfrm>
            <a:off x="4427220" y="302681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074704-61B1-4502-AC52-C7858EF816A0}"/>
              </a:ext>
            </a:extLst>
          </p:cNvPr>
          <p:cNvSpPr txBox="1"/>
          <p:nvPr/>
        </p:nvSpPr>
        <p:spPr>
          <a:xfrm>
            <a:off x="2780991" y="3973721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35E1FC-18AB-4345-9963-0B3012F63FB5}"/>
              </a:ext>
            </a:extLst>
          </p:cNvPr>
          <p:cNvGrpSpPr/>
          <p:nvPr/>
        </p:nvGrpSpPr>
        <p:grpSpPr>
          <a:xfrm>
            <a:off x="6751320" y="1602740"/>
            <a:ext cx="3896360" cy="3896360"/>
            <a:chOff x="6395720" y="1818640"/>
            <a:chExt cx="3896360" cy="3896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B78CAC-3BDB-429C-A5EA-0A06B73DCD9C}"/>
                </a:ext>
              </a:extLst>
            </p:cNvPr>
            <p:cNvSpPr/>
            <p:nvPr/>
          </p:nvSpPr>
          <p:spPr>
            <a:xfrm>
              <a:off x="6395720" y="1818640"/>
              <a:ext cx="3896360" cy="38963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EC9BAFA-A5D2-4DD5-BE37-82A64F3BFFA3}"/>
                </a:ext>
              </a:extLst>
            </p:cNvPr>
            <p:cNvSpPr/>
            <p:nvPr/>
          </p:nvSpPr>
          <p:spPr>
            <a:xfrm>
              <a:off x="7029906" y="2840127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E7F21-3745-465D-B04A-E7910CC7F7BB}"/>
                </a:ext>
              </a:extLst>
            </p:cNvPr>
            <p:cNvSpPr/>
            <p:nvPr/>
          </p:nvSpPr>
          <p:spPr>
            <a:xfrm>
              <a:off x="9021673" y="2336090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E32726-BA79-4D13-A9FF-7C5B2023596C}"/>
                </a:ext>
              </a:extLst>
            </p:cNvPr>
            <p:cNvSpPr txBox="1"/>
            <p:nvPr/>
          </p:nvSpPr>
          <p:spPr>
            <a:xfrm>
              <a:off x="8540522" y="2238191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DE9FAA-5671-445F-ACE4-C7BB3A4D77D5}"/>
                </a:ext>
              </a:extLst>
            </p:cNvPr>
            <p:cNvSpPr txBox="1"/>
            <p:nvPr/>
          </p:nvSpPr>
          <p:spPr>
            <a:xfrm>
              <a:off x="6548755" y="2742228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2B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5C56831-597F-4159-ABC7-DBD3E07A7309}"/>
                </a:ext>
              </a:extLst>
            </p:cNvPr>
            <p:cNvSpPr/>
            <p:nvPr/>
          </p:nvSpPr>
          <p:spPr>
            <a:xfrm>
              <a:off x="8646851" y="3695079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D060C0-21A9-422E-9E4F-310C9E2CBF48}"/>
                </a:ext>
              </a:extLst>
            </p:cNvPr>
            <p:cNvSpPr txBox="1"/>
            <p:nvPr/>
          </p:nvSpPr>
          <p:spPr>
            <a:xfrm>
              <a:off x="8175225" y="3597180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2C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C1A3C8-8A8D-4985-BD12-0218F2CD7FE9}"/>
                </a:ext>
              </a:extLst>
            </p:cNvPr>
            <p:cNvSpPr/>
            <p:nvPr/>
          </p:nvSpPr>
          <p:spPr>
            <a:xfrm>
              <a:off x="7534743" y="4976317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119997-3BAE-4292-8B19-29229C5AD843}"/>
                </a:ext>
              </a:extLst>
            </p:cNvPr>
            <p:cNvSpPr txBox="1"/>
            <p:nvPr/>
          </p:nvSpPr>
          <p:spPr>
            <a:xfrm>
              <a:off x="7053592" y="4878418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2D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CB4CE75-A777-46BB-AD83-0E5A5E67BD52}"/>
              </a:ext>
            </a:extLst>
          </p:cNvPr>
          <p:cNvSpPr txBox="1"/>
          <p:nvPr/>
        </p:nvSpPr>
        <p:spPr>
          <a:xfrm>
            <a:off x="6428846" y="212420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0261F3-1F8E-40F9-AA9F-545CC51E83BB}"/>
              </a:ext>
            </a:extLst>
          </p:cNvPr>
          <p:cNvSpPr txBox="1"/>
          <p:nvPr/>
        </p:nvSpPr>
        <p:spPr>
          <a:xfrm>
            <a:off x="6428846" y="3002262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EC16A3-7B7B-4039-98AE-8E6C3DE55015}"/>
              </a:ext>
            </a:extLst>
          </p:cNvPr>
          <p:cNvSpPr txBox="1"/>
          <p:nvPr/>
        </p:nvSpPr>
        <p:spPr>
          <a:xfrm>
            <a:off x="6428846" y="3876374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4C72BC-5CFF-46AE-BC24-E9B8C9B5EF15}"/>
              </a:ext>
            </a:extLst>
          </p:cNvPr>
          <p:cNvSpPr txBox="1"/>
          <p:nvPr/>
        </p:nvSpPr>
        <p:spPr>
          <a:xfrm>
            <a:off x="6428846" y="4750486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70C3DB-F970-4083-AEDC-6F0B74AF34CE}"/>
              </a:ext>
            </a:extLst>
          </p:cNvPr>
          <p:cNvSpPr txBox="1"/>
          <p:nvPr/>
        </p:nvSpPr>
        <p:spPr>
          <a:xfrm>
            <a:off x="7070578" y="152591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10B3BE-E30C-434A-9EB1-E9BFA897C3B7}"/>
              </a:ext>
            </a:extLst>
          </p:cNvPr>
          <p:cNvSpPr txBox="1"/>
          <p:nvPr/>
        </p:nvSpPr>
        <p:spPr>
          <a:xfrm>
            <a:off x="7903374" y="152054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E81087-E695-4F50-8D57-4452CECAE2DC}"/>
              </a:ext>
            </a:extLst>
          </p:cNvPr>
          <p:cNvSpPr txBox="1"/>
          <p:nvPr/>
        </p:nvSpPr>
        <p:spPr>
          <a:xfrm>
            <a:off x="8810096" y="1519400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2681B2-B983-4CBF-9FAB-7EA2B8505376}"/>
              </a:ext>
            </a:extLst>
          </p:cNvPr>
          <p:cNvSpPr txBox="1"/>
          <p:nvPr/>
        </p:nvSpPr>
        <p:spPr>
          <a:xfrm>
            <a:off x="9642892" y="152591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1F8504-7833-439D-8D75-3F619B800604}"/>
              </a:ext>
            </a:extLst>
          </p:cNvPr>
          <p:cNvSpPr txBox="1"/>
          <p:nvPr/>
        </p:nvSpPr>
        <p:spPr>
          <a:xfrm>
            <a:off x="7218273" y="5578147"/>
            <a:ext cx="294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Cost matrix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6103F4B-FD37-4319-BF9E-01049917BC22}"/>
              </a:ext>
            </a:extLst>
          </p:cNvPr>
          <p:cNvGrpSpPr/>
          <p:nvPr/>
        </p:nvGrpSpPr>
        <p:grpSpPr>
          <a:xfrm>
            <a:off x="2255520" y="1602740"/>
            <a:ext cx="3896360" cy="3896360"/>
            <a:chOff x="6395720" y="1818640"/>
            <a:chExt cx="3896360" cy="38963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14E74ED-C1EB-4EE9-9DA1-5F8F34615545}"/>
                </a:ext>
              </a:extLst>
            </p:cNvPr>
            <p:cNvSpPr/>
            <p:nvPr/>
          </p:nvSpPr>
          <p:spPr>
            <a:xfrm>
              <a:off x="6395720" y="1818640"/>
              <a:ext cx="3896360" cy="38963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2DE3263-90CB-46C5-8FDD-76C043314BC6}"/>
                </a:ext>
              </a:extLst>
            </p:cNvPr>
            <p:cNvSpPr/>
            <p:nvPr/>
          </p:nvSpPr>
          <p:spPr>
            <a:xfrm>
              <a:off x="7029906" y="2840127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A24A762-8401-4BAE-A0F1-3465BB26DF49}"/>
                </a:ext>
              </a:extLst>
            </p:cNvPr>
            <p:cNvSpPr/>
            <p:nvPr/>
          </p:nvSpPr>
          <p:spPr>
            <a:xfrm>
              <a:off x="9021673" y="2336090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D802771-0639-4A0A-8C9E-7607ACF5F348}"/>
                </a:ext>
              </a:extLst>
            </p:cNvPr>
            <p:cNvSpPr txBox="1"/>
            <p:nvPr/>
          </p:nvSpPr>
          <p:spPr>
            <a:xfrm>
              <a:off x="8540522" y="2238191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2A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1306B7-08E4-44B4-AD73-F263C6DF4F07}"/>
                </a:ext>
              </a:extLst>
            </p:cNvPr>
            <p:cNvSpPr txBox="1"/>
            <p:nvPr/>
          </p:nvSpPr>
          <p:spPr>
            <a:xfrm>
              <a:off x="6548755" y="2742228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2B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BF67508-62AF-490D-83F0-8E53D6349A7B}"/>
                </a:ext>
              </a:extLst>
            </p:cNvPr>
            <p:cNvSpPr/>
            <p:nvPr/>
          </p:nvSpPr>
          <p:spPr>
            <a:xfrm>
              <a:off x="8646851" y="3695079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73B01D8-2942-4D13-B802-3D270FB9C402}"/>
                </a:ext>
              </a:extLst>
            </p:cNvPr>
            <p:cNvSpPr txBox="1"/>
            <p:nvPr/>
          </p:nvSpPr>
          <p:spPr>
            <a:xfrm>
              <a:off x="8175225" y="3597180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2C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9C07D3A-C11C-46F4-835D-E1B14BC03709}"/>
                </a:ext>
              </a:extLst>
            </p:cNvPr>
            <p:cNvSpPr/>
            <p:nvPr/>
          </p:nvSpPr>
          <p:spPr>
            <a:xfrm>
              <a:off x="7534743" y="4976317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10DE1D-1AC0-40C3-B976-6931ECBB81E7}"/>
                </a:ext>
              </a:extLst>
            </p:cNvPr>
            <p:cNvSpPr txBox="1"/>
            <p:nvPr/>
          </p:nvSpPr>
          <p:spPr>
            <a:xfrm>
              <a:off x="7053592" y="4878418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2D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5951A1D1-E6C7-4CAB-B6B7-FA8533B1EF4B}"/>
              </a:ext>
            </a:extLst>
          </p:cNvPr>
          <p:cNvSpPr>
            <a:spLocks noChangeAspect="1"/>
          </p:cNvSpPr>
          <p:nvPr/>
        </p:nvSpPr>
        <p:spPr>
          <a:xfrm>
            <a:off x="2223770" y="1570126"/>
            <a:ext cx="3960000" cy="39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C920B87-16E4-48D7-90E2-D19A38ECA8D8}"/>
              </a:ext>
            </a:extLst>
          </p:cNvPr>
          <p:cNvSpPr/>
          <p:nvPr/>
        </p:nvSpPr>
        <p:spPr>
          <a:xfrm>
            <a:off x="2772866" y="2131060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2C10620-2CCB-4F8E-9242-26C42B6B63B4}"/>
              </a:ext>
            </a:extLst>
          </p:cNvPr>
          <p:cNvSpPr/>
          <p:nvPr/>
        </p:nvSpPr>
        <p:spPr>
          <a:xfrm>
            <a:off x="3250386" y="4071620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40093AD-7C8E-42C3-AF13-39854D082611}"/>
              </a:ext>
            </a:extLst>
          </p:cNvPr>
          <p:cNvSpPr/>
          <p:nvPr/>
        </p:nvSpPr>
        <p:spPr>
          <a:xfrm>
            <a:off x="4712612" y="2329691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E7F6935-C03E-4FE1-B6EF-C939738DC6C1}"/>
              </a:ext>
            </a:extLst>
          </p:cNvPr>
          <p:cNvSpPr/>
          <p:nvPr/>
        </p:nvSpPr>
        <p:spPr>
          <a:xfrm>
            <a:off x="4886146" y="3124716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10A98E1-8C2E-45EA-8CED-8A78DDA9ABE9}"/>
              </a:ext>
            </a:extLst>
          </p:cNvPr>
          <p:cNvCxnSpPr>
            <a:cxnSpLocks/>
          </p:cNvCxnSpPr>
          <p:nvPr/>
        </p:nvCxnSpPr>
        <p:spPr>
          <a:xfrm flipV="1">
            <a:off x="2860675" y="2208213"/>
            <a:ext cx="2109788" cy="476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545D1BB-E779-4A05-B8C6-663B1F39A119}"/>
              </a:ext>
            </a:extLst>
          </p:cNvPr>
          <p:cNvCxnSpPr>
            <a:cxnSpLocks/>
          </p:cNvCxnSpPr>
          <p:nvPr/>
        </p:nvCxnSpPr>
        <p:spPr>
          <a:xfrm>
            <a:off x="2855913" y="2208213"/>
            <a:ext cx="123825" cy="50482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0032280-D9CE-49B8-9E95-F00993694379}"/>
              </a:ext>
            </a:extLst>
          </p:cNvPr>
          <p:cNvCxnSpPr>
            <a:cxnSpLocks/>
          </p:cNvCxnSpPr>
          <p:nvPr/>
        </p:nvCxnSpPr>
        <p:spPr>
          <a:xfrm>
            <a:off x="2865438" y="2217738"/>
            <a:ext cx="1733550" cy="134778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3DE1118-02BF-4060-B9C4-56252F3177B5}"/>
              </a:ext>
            </a:extLst>
          </p:cNvPr>
          <p:cNvCxnSpPr>
            <a:cxnSpLocks/>
          </p:cNvCxnSpPr>
          <p:nvPr/>
        </p:nvCxnSpPr>
        <p:spPr>
          <a:xfrm>
            <a:off x="2860675" y="2212975"/>
            <a:ext cx="623888" cy="263842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1A1C9F1-4C08-41D1-AE0E-A34361D5E9C8}"/>
              </a:ext>
            </a:extLst>
          </p:cNvPr>
          <p:cNvCxnSpPr>
            <a:cxnSpLocks/>
          </p:cNvCxnSpPr>
          <p:nvPr/>
        </p:nvCxnSpPr>
        <p:spPr>
          <a:xfrm flipV="1">
            <a:off x="4800600" y="2203450"/>
            <a:ext cx="165100" cy="2159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37C28AE-942C-484F-9700-44DBDFF4DE01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2977515" y="2419350"/>
            <a:ext cx="1737360" cy="27625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4AECC7F-DA16-403E-9862-47D52D860F39}"/>
              </a:ext>
            </a:extLst>
          </p:cNvPr>
          <p:cNvCxnSpPr>
            <a:cxnSpLocks/>
          </p:cNvCxnSpPr>
          <p:nvPr/>
        </p:nvCxnSpPr>
        <p:spPr>
          <a:xfrm flipH="1">
            <a:off x="4591050" y="2419350"/>
            <a:ext cx="209550" cy="114935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19AF11B-9F71-418C-A763-AF8DBD75BA08}"/>
              </a:ext>
            </a:extLst>
          </p:cNvPr>
          <p:cNvCxnSpPr>
            <a:cxnSpLocks/>
          </p:cNvCxnSpPr>
          <p:nvPr/>
        </p:nvCxnSpPr>
        <p:spPr>
          <a:xfrm flipH="1">
            <a:off x="3479800" y="2419350"/>
            <a:ext cx="1314451" cy="243205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F59A46B-51E3-4138-B7BC-D028F4B090B0}"/>
              </a:ext>
            </a:extLst>
          </p:cNvPr>
          <p:cNvCxnSpPr>
            <a:cxnSpLocks/>
          </p:cNvCxnSpPr>
          <p:nvPr/>
        </p:nvCxnSpPr>
        <p:spPr>
          <a:xfrm flipV="1">
            <a:off x="4972050" y="2209800"/>
            <a:ext cx="0" cy="99695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7748063-9E01-40A4-91BC-4F2403E79842}"/>
              </a:ext>
            </a:extLst>
          </p:cNvPr>
          <p:cNvCxnSpPr>
            <a:cxnSpLocks/>
          </p:cNvCxnSpPr>
          <p:nvPr/>
        </p:nvCxnSpPr>
        <p:spPr>
          <a:xfrm flipH="1" flipV="1">
            <a:off x="2971800" y="2711450"/>
            <a:ext cx="2000250" cy="4953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B64D7EF-EF69-4084-861B-32EB5074FA79}"/>
              </a:ext>
            </a:extLst>
          </p:cNvPr>
          <p:cNvCxnSpPr>
            <a:cxnSpLocks/>
          </p:cNvCxnSpPr>
          <p:nvPr/>
        </p:nvCxnSpPr>
        <p:spPr>
          <a:xfrm flipH="1">
            <a:off x="4597400" y="3206750"/>
            <a:ext cx="381000" cy="3556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079F0C4-FCEC-49B4-B408-13B4BFAB8AC5}"/>
              </a:ext>
            </a:extLst>
          </p:cNvPr>
          <p:cNvCxnSpPr>
            <a:cxnSpLocks/>
          </p:cNvCxnSpPr>
          <p:nvPr/>
        </p:nvCxnSpPr>
        <p:spPr>
          <a:xfrm flipH="1">
            <a:off x="3486150" y="3206750"/>
            <a:ext cx="1485900" cy="16383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E1CB150-9E11-422E-8611-7DBF32E8018E}"/>
              </a:ext>
            </a:extLst>
          </p:cNvPr>
          <p:cNvCxnSpPr>
            <a:cxnSpLocks/>
          </p:cNvCxnSpPr>
          <p:nvPr/>
        </p:nvCxnSpPr>
        <p:spPr>
          <a:xfrm flipV="1">
            <a:off x="3333750" y="2209800"/>
            <a:ext cx="1638300" cy="194945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8F3FAD6-5BB2-42FA-8460-C9D59773121F}"/>
              </a:ext>
            </a:extLst>
          </p:cNvPr>
          <p:cNvCxnSpPr>
            <a:cxnSpLocks/>
          </p:cNvCxnSpPr>
          <p:nvPr/>
        </p:nvCxnSpPr>
        <p:spPr>
          <a:xfrm flipV="1">
            <a:off x="3340100" y="3562350"/>
            <a:ext cx="1263650" cy="59690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4B90CD3-16A7-40B7-9F4B-B4B559EC2ACE}"/>
              </a:ext>
            </a:extLst>
          </p:cNvPr>
          <p:cNvCxnSpPr>
            <a:cxnSpLocks/>
          </p:cNvCxnSpPr>
          <p:nvPr/>
        </p:nvCxnSpPr>
        <p:spPr>
          <a:xfrm>
            <a:off x="3333750" y="4165600"/>
            <a:ext cx="146050" cy="67945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DA5E51C-47D6-423A-8265-B6DAB470C66F}"/>
              </a:ext>
            </a:extLst>
          </p:cNvPr>
          <p:cNvCxnSpPr>
            <a:cxnSpLocks/>
          </p:cNvCxnSpPr>
          <p:nvPr/>
        </p:nvCxnSpPr>
        <p:spPr>
          <a:xfrm flipH="1" flipV="1">
            <a:off x="2978150" y="2711450"/>
            <a:ext cx="361950" cy="145415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572EE07-61E3-489A-9F20-9C32350297BA}"/>
              </a:ext>
            </a:extLst>
          </p:cNvPr>
          <p:cNvGrpSpPr/>
          <p:nvPr/>
        </p:nvGrpSpPr>
        <p:grpSpPr>
          <a:xfrm>
            <a:off x="2294801" y="2033161"/>
            <a:ext cx="768350" cy="831721"/>
            <a:chOff x="2294890" y="2033161"/>
            <a:chExt cx="768350" cy="831721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C891FC3-A1A4-4C49-984B-7CE4D6869C13}"/>
                </a:ext>
              </a:extLst>
            </p:cNvPr>
            <p:cNvSpPr/>
            <p:nvPr/>
          </p:nvSpPr>
          <p:spPr>
            <a:xfrm>
              <a:off x="2889706" y="2624227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65F93B4-002D-4B08-B779-1C924F93EB2F}"/>
                </a:ext>
              </a:extLst>
            </p:cNvPr>
            <p:cNvSpPr txBox="1"/>
            <p:nvPr/>
          </p:nvSpPr>
          <p:spPr>
            <a:xfrm>
              <a:off x="2408555" y="2526328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2B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69C22B8-B059-408C-AB84-08B9E56DF7B6}"/>
                </a:ext>
              </a:extLst>
            </p:cNvPr>
            <p:cNvSpPr/>
            <p:nvPr/>
          </p:nvSpPr>
          <p:spPr>
            <a:xfrm>
              <a:off x="2772866" y="2131060"/>
              <a:ext cx="173534" cy="173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3191F92-6E9C-42A6-9095-49716D05CB80}"/>
                </a:ext>
              </a:extLst>
            </p:cNvPr>
            <p:cNvSpPr txBox="1"/>
            <p:nvPr/>
          </p:nvSpPr>
          <p:spPr>
            <a:xfrm>
              <a:off x="2294890" y="2033161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tx2"/>
                  </a:solidFill>
                </a:rPr>
                <a:t>1A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C095630-05BC-467B-A3E0-35FBEEBF8E23}"/>
                </a:ext>
              </a:extLst>
            </p:cNvPr>
            <p:cNvCxnSpPr>
              <a:cxnSpLocks/>
            </p:cNvCxnSpPr>
            <p:nvPr/>
          </p:nvCxnSpPr>
          <p:spPr>
            <a:xfrm>
              <a:off x="2855913" y="2208213"/>
              <a:ext cx="123825" cy="504825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5A70EA2-E4DE-4A6F-A2F0-96EDAD1AAB75}"/>
              </a:ext>
            </a:extLst>
          </p:cNvPr>
          <p:cNvSpPr txBox="1"/>
          <p:nvPr/>
        </p:nvSpPr>
        <p:spPr>
          <a:xfrm>
            <a:off x="3230066" y="2797761"/>
            <a:ext cx="132524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200" dirty="0"/>
              <a:t>(x</a:t>
            </a:r>
            <a:r>
              <a:rPr lang="en-GB" sz="3200" baseline="-25000" dirty="0"/>
              <a:t>1</a:t>
            </a:r>
            <a:r>
              <a:rPr lang="en-GB" sz="3200" dirty="0"/>
              <a:t>, y</a:t>
            </a:r>
            <a:r>
              <a:rPr lang="en-GB" sz="3200" baseline="-25000" dirty="0"/>
              <a:t>1</a:t>
            </a:r>
            <a:r>
              <a:rPr lang="en-GB" sz="3200" dirty="0"/>
              <a:t>)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F771211-23CA-4330-AFA3-2843CAB0E0B3}"/>
              </a:ext>
            </a:extLst>
          </p:cNvPr>
          <p:cNvSpPr txBox="1"/>
          <p:nvPr/>
        </p:nvSpPr>
        <p:spPr>
          <a:xfrm>
            <a:off x="3529866" y="4612401"/>
            <a:ext cx="158685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200" dirty="0"/>
              <a:t>(x</a:t>
            </a:r>
            <a:r>
              <a:rPr lang="en-GB" sz="3200" baseline="-25000" dirty="0"/>
              <a:t>2</a:t>
            </a:r>
            <a:r>
              <a:rPr lang="en-GB" sz="3200" dirty="0"/>
              <a:t>, y</a:t>
            </a:r>
            <a:r>
              <a:rPr lang="en-GB" sz="3200" baseline="-25000" dirty="0"/>
              <a:t>2</a:t>
            </a:r>
            <a:r>
              <a:rPr lang="en-GB" sz="3200" dirty="0"/>
              <a:t>)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2F7C1D2-3574-413A-9DC6-8E18CE326723}"/>
                  </a:ext>
                </a:extLst>
              </p:cNvPr>
              <p:cNvSpPr txBox="1"/>
              <p:nvPr/>
            </p:nvSpPr>
            <p:spPr>
              <a:xfrm>
                <a:off x="4992741" y="3695736"/>
                <a:ext cx="5739063" cy="6989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32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32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3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2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32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3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0" lang="en-GB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2F7C1D2-3574-413A-9DC6-8E18CE326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41" y="3695736"/>
                <a:ext cx="5739063" cy="6989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95A10F55-5FFC-4288-80A8-A0B6BA0F6CF7}"/>
              </a:ext>
            </a:extLst>
          </p:cNvPr>
          <p:cNvSpPr txBox="1"/>
          <p:nvPr/>
        </p:nvSpPr>
        <p:spPr>
          <a:xfrm>
            <a:off x="3272226" y="3668214"/>
            <a:ext cx="344103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200" i="1" dirty="0">
                <a:solidFill>
                  <a:srgbClr val="FF0000"/>
                </a:solidFill>
              </a:rPr>
              <a:t>d</a:t>
            </a:r>
            <a:endParaRPr kumimoji="0" lang="en-GB" sz="3200" b="0" i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4321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75E-6 4.94792E-6 L -0.34559 4.9479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8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469E-6 2.08333E-6 L -0.1261 2.08333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1500" y="101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0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6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33" dur="1000" fill="hold"/>
                                        <p:tgtEl>
                                          <p:spTgt spid="10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34" presetID="42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6875E-6 6.77083E-7 L -4.6875E-6 0.16455 " pathEditMode="relative" rAng="0" ptsTypes="AA">
                                      <p:cBhvr>
                                        <p:cTn id="33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2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4" grpId="1"/>
      <p:bldP spid="75" grpId="0"/>
      <p:bldP spid="75" grpId="1"/>
      <p:bldP spid="76" grpId="0"/>
      <p:bldP spid="76" grpId="1"/>
      <p:bldP spid="77" grpId="0"/>
      <p:bldP spid="77" grpId="1"/>
      <p:bldP spid="82" grpId="0"/>
      <p:bldP spid="82" grpId="1"/>
      <p:bldP spid="83" grpId="0"/>
      <p:bldP spid="83" grpId="1"/>
      <p:bldP spid="84" grpId="0"/>
      <p:bldP spid="84" grpId="1"/>
      <p:bldP spid="85" grpId="0"/>
      <p:bldP spid="85" grpId="1"/>
      <p:bldP spid="90" grpId="0"/>
      <p:bldP spid="90" grpId="1"/>
      <p:bldP spid="91" grpId="0"/>
      <p:bldP spid="91" grpId="1"/>
      <p:bldP spid="92" grpId="0"/>
      <p:bldP spid="92" grpId="1"/>
      <p:bldP spid="93" grpId="0"/>
      <p:bldP spid="93" grpId="1"/>
      <p:bldP spid="98" grpId="0"/>
      <p:bldP spid="98" grpId="1"/>
      <p:bldP spid="99" grpId="0"/>
      <p:bldP spid="99" grpId="1"/>
      <p:bldP spid="100" grpId="0"/>
      <p:bldP spid="100" grpId="1"/>
      <p:bldP spid="101" grpId="0"/>
      <p:bldP spid="101" grpId="1"/>
      <p:bldP spid="5" grpId="0"/>
      <p:bldP spid="5" grpId="1"/>
      <p:bldP spid="6" grpId="0" animBg="1"/>
      <p:bldP spid="6" grpId="1" animBg="1"/>
      <p:bldP spid="6" grpId="2" animBg="1"/>
      <p:bldP spid="7" grpId="0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  <p:bldP spid="13" grpId="0"/>
      <p:bldP spid="14" grpId="0"/>
      <p:bldP spid="15" grpId="0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48" grpId="0" animBg="1"/>
      <p:bldP spid="48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6" grpId="0" animBg="1"/>
      <p:bldP spid="56" grpId="1" animBg="1"/>
      <p:bldP spid="108" grpId="0"/>
      <p:bldP spid="109" grpId="0"/>
      <p:bldP spid="110" grpId="0"/>
      <p:bldP spid="1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Given two lists containing row indices, the first for the most recent instance of all available tracks and the second for all points in the current frame, calculate a cost matrix.</a:t>
            </a:r>
          </a:p>
          <a:p>
            <a:pPr lvl="1"/>
            <a:r>
              <a:rPr lang="en-GB" sz="2000" dirty="0"/>
              <a:t>Arguments: The coordinates dataframe, the row indices for tracks, row indices for current points, a distance threshold</a:t>
            </a:r>
          </a:p>
          <a:p>
            <a:pPr lvl="1"/>
            <a:r>
              <a:rPr lang="en-GB" sz="2000" dirty="0"/>
              <a:t>Return: An array of floating point values corresponding to the costs for linking all points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6 - Calculate cost matrix </a:t>
            </a:r>
            <a:endParaRPr sz="3600" dirty="0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B6DD9863-0178-49DE-9334-C6BC0CFF6573}"/>
              </a:ext>
            </a:extLst>
          </p:cNvPr>
          <p:cNvGraphicFramePr>
            <a:graphicFrameLocks noGrp="1"/>
          </p:cNvGraphicFramePr>
          <p:nvPr/>
        </p:nvGraphicFramePr>
        <p:xfrm>
          <a:off x="6945254" y="1914705"/>
          <a:ext cx="3476016" cy="347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004">
                  <a:extLst>
                    <a:ext uri="{9D8B030D-6E8A-4147-A177-3AD203B41FA5}">
                      <a16:colId xmlns:a16="http://schemas.microsoft.com/office/drawing/2014/main" val="2424412800"/>
                    </a:ext>
                  </a:extLst>
                </a:gridCol>
                <a:gridCol w="869004">
                  <a:extLst>
                    <a:ext uri="{9D8B030D-6E8A-4147-A177-3AD203B41FA5}">
                      <a16:colId xmlns:a16="http://schemas.microsoft.com/office/drawing/2014/main" val="325264614"/>
                    </a:ext>
                  </a:extLst>
                </a:gridCol>
                <a:gridCol w="869004">
                  <a:extLst>
                    <a:ext uri="{9D8B030D-6E8A-4147-A177-3AD203B41FA5}">
                      <a16:colId xmlns:a16="http://schemas.microsoft.com/office/drawing/2014/main" val="812367028"/>
                    </a:ext>
                  </a:extLst>
                </a:gridCol>
                <a:gridCol w="869004">
                  <a:extLst>
                    <a:ext uri="{9D8B030D-6E8A-4147-A177-3AD203B41FA5}">
                      <a16:colId xmlns:a16="http://schemas.microsoft.com/office/drawing/2014/main" val="130706566"/>
                    </a:ext>
                  </a:extLst>
                </a:gridCol>
              </a:tblGrid>
              <a:tr h="869004"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682250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81629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982114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2177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3B1F6FE-F8ED-435B-9ABE-CA4691C9533A}"/>
              </a:ext>
            </a:extLst>
          </p:cNvPr>
          <p:cNvSpPr txBox="1"/>
          <p:nvPr/>
        </p:nvSpPr>
        <p:spPr>
          <a:xfrm>
            <a:off x="6945254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B316E-16B5-44CB-AFEB-3941D32B3CFF}"/>
              </a:ext>
            </a:extLst>
          </p:cNvPr>
          <p:cNvSpPr txBox="1"/>
          <p:nvPr/>
        </p:nvSpPr>
        <p:spPr>
          <a:xfrm>
            <a:off x="7821935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91C28-841F-4567-BEF6-E12B00C4978E}"/>
              </a:ext>
            </a:extLst>
          </p:cNvPr>
          <p:cNvSpPr txBox="1"/>
          <p:nvPr/>
        </p:nvSpPr>
        <p:spPr>
          <a:xfrm>
            <a:off x="8690844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B07A7-7BE6-4A67-B72E-9AD5562EDC3B}"/>
              </a:ext>
            </a:extLst>
          </p:cNvPr>
          <p:cNvSpPr txBox="1"/>
          <p:nvPr/>
        </p:nvSpPr>
        <p:spPr>
          <a:xfrm>
            <a:off x="9554657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6954A4-1619-43C9-87D5-F74ADBA827F4}"/>
              </a:ext>
            </a:extLst>
          </p:cNvPr>
          <p:cNvSpPr txBox="1"/>
          <p:nvPr/>
        </p:nvSpPr>
        <p:spPr>
          <a:xfrm>
            <a:off x="6955414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B5CD48-420D-4219-99B1-2747C5851542}"/>
              </a:ext>
            </a:extLst>
          </p:cNvPr>
          <p:cNvSpPr txBox="1"/>
          <p:nvPr/>
        </p:nvSpPr>
        <p:spPr>
          <a:xfrm>
            <a:off x="7832095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E7C7B-2AA2-47B3-8263-005EB0EF46AE}"/>
              </a:ext>
            </a:extLst>
          </p:cNvPr>
          <p:cNvSpPr txBox="1"/>
          <p:nvPr/>
        </p:nvSpPr>
        <p:spPr>
          <a:xfrm>
            <a:off x="8701004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9721D8-3549-4943-8C63-C761B2FDEFF4}"/>
              </a:ext>
            </a:extLst>
          </p:cNvPr>
          <p:cNvSpPr txBox="1"/>
          <p:nvPr/>
        </p:nvSpPr>
        <p:spPr>
          <a:xfrm>
            <a:off x="9564817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9562E6-88EF-4F82-A517-E7B856506417}"/>
              </a:ext>
            </a:extLst>
          </p:cNvPr>
          <p:cNvSpPr txBox="1"/>
          <p:nvPr/>
        </p:nvSpPr>
        <p:spPr>
          <a:xfrm>
            <a:off x="6951464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5F4B9-AA21-4E51-98D1-380C8A4EC3FC}"/>
              </a:ext>
            </a:extLst>
          </p:cNvPr>
          <p:cNvSpPr txBox="1"/>
          <p:nvPr/>
        </p:nvSpPr>
        <p:spPr>
          <a:xfrm>
            <a:off x="7828145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063CC4-5549-4A84-B68B-DC4B60A5AE72}"/>
              </a:ext>
            </a:extLst>
          </p:cNvPr>
          <p:cNvSpPr txBox="1"/>
          <p:nvPr/>
        </p:nvSpPr>
        <p:spPr>
          <a:xfrm>
            <a:off x="8697054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A722EF-D464-4BC8-8A9E-A9DBBF3A1899}"/>
              </a:ext>
            </a:extLst>
          </p:cNvPr>
          <p:cNvSpPr txBox="1"/>
          <p:nvPr/>
        </p:nvSpPr>
        <p:spPr>
          <a:xfrm>
            <a:off x="9560867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91F2A4-1A0B-423E-ACDC-87D0F78117F6}"/>
              </a:ext>
            </a:extLst>
          </p:cNvPr>
          <p:cNvSpPr txBox="1"/>
          <p:nvPr/>
        </p:nvSpPr>
        <p:spPr>
          <a:xfrm>
            <a:off x="6942811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B6B5CE-E8F3-4ADF-BA9B-9E7A80C4B52D}"/>
              </a:ext>
            </a:extLst>
          </p:cNvPr>
          <p:cNvSpPr txBox="1"/>
          <p:nvPr/>
        </p:nvSpPr>
        <p:spPr>
          <a:xfrm>
            <a:off x="7819492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510B5F-B4CA-4D14-9819-F3067AF5DBF1}"/>
              </a:ext>
            </a:extLst>
          </p:cNvPr>
          <p:cNvSpPr txBox="1"/>
          <p:nvPr/>
        </p:nvSpPr>
        <p:spPr>
          <a:xfrm>
            <a:off x="8688401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37A0B8-335E-4547-8933-98BEFE15187C}"/>
              </a:ext>
            </a:extLst>
          </p:cNvPr>
          <p:cNvSpPr txBox="1"/>
          <p:nvPr/>
        </p:nvSpPr>
        <p:spPr>
          <a:xfrm>
            <a:off x="9552214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FA07F7-DB57-4911-9507-049DACDE446C}"/>
              </a:ext>
            </a:extLst>
          </p:cNvPr>
          <p:cNvSpPr txBox="1"/>
          <p:nvPr/>
        </p:nvSpPr>
        <p:spPr>
          <a:xfrm>
            <a:off x="4173220" y="5578147"/>
            <a:ext cx="294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2"/>
                </a:solidFill>
              </a:rPr>
              <a:t>Frame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EF10D3-DF05-4F05-ADA1-08D1CB5F2DB0}"/>
              </a:ext>
            </a:extLst>
          </p:cNvPr>
          <p:cNvSpPr/>
          <p:nvPr/>
        </p:nvSpPr>
        <p:spPr>
          <a:xfrm>
            <a:off x="2255520" y="1602740"/>
            <a:ext cx="3896360" cy="3896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D5AD58-0033-4EA0-B308-DBA65A8035E2}"/>
              </a:ext>
            </a:extLst>
          </p:cNvPr>
          <p:cNvSpPr/>
          <p:nvPr/>
        </p:nvSpPr>
        <p:spPr>
          <a:xfrm>
            <a:off x="2772866" y="2131060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7E5FD8-5ADB-497B-B515-4E3E624E6925}"/>
              </a:ext>
            </a:extLst>
          </p:cNvPr>
          <p:cNvSpPr/>
          <p:nvPr/>
        </p:nvSpPr>
        <p:spPr>
          <a:xfrm>
            <a:off x="3250386" y="4071620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96C0755-4CFC-46D8-820A-04A8EA188E2F}"/>
              </a:ext>
            </a:extLst>
          </p:cNvPr>
          <p:cNvSpPr/>
          <p:nvPr/>
        </p:nvSpPr>
        <p:spPr>
          <a:xfrm>
            <a:off x="4712612" y="2329691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5CE7337-BB58-424D-A57F-C3B946861BF9}"/>
              </a:ext>
            </a:extLst>
          </p:cNvPr>
          <p:cNvSpPr/>
          <p:nvPr/>
        </p:nvSpPr>
        <p:spPr>
          <a:xfrm>
            <a:off x="4886146" y="3124716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15829-144E-4E31-9D9E-0D26A8A23406}"/>
              </a:ext>
            </a:extLst>
          </p:cNvPr>
          <p:cNvSpPr txBox="1"/>
          <p:nvPr/>
        </p:nvSpPr>
        <p:spPr>
          <a:xfrm>
            <a:off x="2313940" y="2033161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A7B9D3-FCB1-42B8-9BBD-77DDF5EEF4B3}"/>
              </a:ext>
            </a:extLst>
          </p:cNvPr>
          <p:cNvSpPr txBox="1"/>
          <p:nvPr/>
        </p:nvSpPr>
        <p:spPr>
          <a:xfrm>
            <a:off x="4256861" y="2231792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FBF3DB-D06F-4346-A982-2EAEFCC2E2C1}"/>
              </a:ext>
            </a:extLst>
          </p:cNvPr>
          <p:cNvSpPr txBox="1"/>
          <p:nvPr/>
        </p:nvSpPr>
        <p:spPr>
          <a:xfrm>
            <a:off x="4427220" y="302681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3A0DA1-C277-412E-BEE7-EC828CE922B5}"/>
              </a:ext>
            </a:extLst>
          </p:cNvPr>
          <p:cNvSpPr txBox="1"/>
          <p:nvPr/>
        </p:nvSpPr>
        <p:spPr>
          <a:xfrm>
            <a:off x="2780991" y="3973721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28718E-400A-4B3F-B459-B48989A877A2}"/>
              </a:ext>
            </a:extLst>
          </p:cNvPr>
          <p:cNvSpPr txBox="1"/>
          <p:nvPr/>
        </p:nvSpPr>
        <p:spPr>
          <a:xfrm>
            <a:off x="6428846" y="212420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C0FD61-9119-4E00-A6BE-969742871D24}"/>
              </a:ext>
            </a:extLst>
          </p:cNvPr>
          <p:cNvSpPr txBox="1"/>
          <p:nvPr/>
        </p:nvSpPr>
        <p:spPr>
          <a:xfrm>
            <a:off x="6428846" y="3002262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C35AC2-34DA-4A8B-A930-F374AD015608}"/>
              </a:ext>
            </a:extLst>
          </p:cNvPr>
          <p:cNvSpPr txBox="1"/>
          <p:nvPr/>
        </p:nvSpPr>
        <p:spPr>
          <a:xfrm>
            <a:off x="6428846" y="3876374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B169AE-3AE9-4487-826E-03AAF43C9268}"/>
              </a:ext>
            </a:extLst>
          </p:cNvPr>
          <p:cNvSpPr txBox="1"/>
          <p:nvPr/>
        </p:nvSpPr>
        <p:spPr>
          <a:xfrm>
            <a:off x="6428846" y="4750486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67B938-0FA6-4106-AF3C-846A39C813D8}"/>
              </a:ext>
            </a:extLst>
          </p:cNvPr>
          <p:cNvSpPr txBox="1"/>
          <p:nvPr/>
        </p:nvSpPr>
        <p:spPr>
          <a:xfrm>
            <a:off x="7070578" y="152591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EF52F6-3179-45C1-B704-E707D55FEA7B}"/>
              </a:ext>
            </a:extLst>
          </p:cNvPr>
          <p:cNvSpPr txBox="1"/>
          <p:nvPr/>
        </p:nvSpPr>
        <p:spPr>
          <a:xfrm>
            <a:off x="7903374" y="152054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58BC0A-C559-4983-9880-262151B76D1B}"/>
              </a:ext>
            </a:extLst>
          </p:cNvPr>
          <p:cNvSpPr txBox="1"/>
          <p:nvPr/>
        </p:nvSpPr>
        <p:spPr>
          <a:xfrm>
            <a:off x="8810096" y="1519400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042865-A018-4DB1-908C-4A406D4DD49B}"/>
              </a:ext>
            </a:extLst>
          </p:cNvPr>
          <p:cNvSpPr txBox="1"/>
          <p:nvPr/>
        </p:nvSpPr>
        <p:spPr>
          <a:xfrm>
            <a:off x="9642892" y="152591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F2AE04-6C96-4132-8900-C6810CB5C7C5}"/>
              </a:ext>
            </a:extLst>
          </p:cNvPr>
          <p:cNvSpPr txBox="1"/>
          <p:nvPr/>
        </p:nvSpPr>
        <p:spPr>
          <a:xfrm>
            <a:off x="7218273" y="5578147"/>
            <a:ext cx="294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Cost matrix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7F9B92-5DE0-486C-899A-385A334C007A}"/>
              </a:ext>
            </a:extLst>
          </p:cNvPr>
          <p:cNvGrpSpPr/>
          <p:nvPr/>
        </p:nvGrpSpPr>
        <p:grpSpPr>
          <a:xfrm>
            <a:off x="2255520" y="1602740"/>
            <a:ext cx="3896360" cy="3896360"/>
            <a:chOff x="6395720" y="1818640"/>
            <a:chExt cx="3896360" cy="389636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8DF1B9-F877-43EF-872F-CD4064D0229B}"/>
                </a:ext>
              </a:extLst>
            </p:cNvPr>
            <p:cNvSpPr/>
            <p:nvPr/>
          </p:nvSpPr>
          <p:spPr>
            <a:xfrm>
              <a:off x="6395720" y="1818640"/>
              <a:ext cx="3896360" cy="38963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933E5F5-A0CF-4332-AA41-7EADCBA6A7AC}"/>
                </a:ext>
              </a:extLst>
            </p:cNvPr>
            <p:cNvSpPr/>
            <p:nvPr/>
          </p:nvSpPr>
          <p:spPr>
            <a:xfrm>
              <a:off x="7029906" y="2840127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C28056D-0A58-4653-92DD-F265A44FD697}"/>
                </a:ext>
              </a:extLst>
            </p:cNvPr>
            <p:cNvSpPr/>
            <p:nvPr/>
          </p:nvSpPr>
          <p:spPr>
            <a:xfrm>
              <a:off x="9021673" y="2336090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1F03CC-44C4-45A0-BA68-CA3343522E42}"/>
                </a:ext>
              </a:extLst>
            </p:cNvPr>
            <p:cNvSpPr txBox="1"/>
            <p:nvPr/>
          </p:nvSpPr>
          <p:spPr>
            <a:xfrm>
              <a:off x="8540522" y="2238191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49FFBB3-E37C-4A0D-AE3E-01B79F7F75E2}"/>
                </a:ext>
              </a:extLst>
            </p:cNvPr>
            <p:cNvSpPr txBox="1"/>
            <p:nvPr/>
          </p:nvSpPr>
          <p:spPr>
            <a:xfrm>
              <a:off x="6548755" y="2742228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2B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B0E24B0-657A-4825-AAB8-FAB5E8913DFB}"/>
                </a:ext>
              </a:extLst>
            </p:cNvPr>
            <p:cNvSpPr/>
            <p:nvPr/>
          </p:nvSpPr>
          <p:spPr>
            <a:xfrm>
              <a:off x="8646851" y="3695079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87B0A7A-C8CE-4556-9E09-90A04E1258CB}"/>
                </a:ext>
              </a:extLst>
            </p:cNvPr>
            <p:cNvSpPr txBox="1"/>
            <p:nvPr/>
          </p:nvSpPr>
          <p:spPr>
            <a:xfrm>
              <a:off x="8175225" y="3597180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2C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4590781-89CD-4C2A-8A4C-F2A5815A3149}"/>
                </a:ext>
              </a:extLst>
            </p:cNvPr>
            <p:cNvSpPr/>
            <p:nvPr/>
          </p:nvSpPr>
          <p:spPr>
            <a:xfrm>
              <a:off x="7534743" y="4976317"/>
              <a:ext cx="173534" cy="173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C571C14-D8B9-4686-8348-FEE9F5EDBBED}"/>
                </a:ext>
              </a:extLst>
            </p:cNvPr>
            <p:cNvSpPr txBox="1"/>
            <p:nvPr/>
          </p:nvSpPr>
          <p:spPr>
            <a:xfrm>
              <a:off x="7053592" y="4878418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</a:rPr>
                <a:t>2D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DEBD1514-6924-4C30-AB4C-4921B6FCA4F9}"/>
              </a:ext>
            </a:extLst>
          </p:cNvPr>
          <p:cNvSpPr>
            <a:spLocks noChangeAspect="1"/>
          </p:cNvSpPr>
          <p:nvPr/>
        </p:nvSpPr>
        <p:spPr>
          <a:xfrm>
            <a:off x="2223770" y="1570126"/>
            <a:ext cx="3960000" cy="39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55CBF09-852F-4A25-9C41-3AECF784B684}"/>
              </a:ext>
            </a:extLst>
          </p:cNvPr>
          <p:cNvSpPr/>
          <p:nvPr/>
        </p:nvSpPr>
        <p:spPr>
          <a:xfrm>
            <a:off x="2772866" y="2131060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866E2D4-54CD-4C78-BAEC-043F3C9178CA}"/>
              </a:ext>
            </a:extLst>
          </p:cNvPr>
          <p:cNvSpPr/>
          <p:nvPr/>
        </p:nvSpPr>
        <p:spPr>
          <a:xfrm>
            <a:off x="3250386" y="4071620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3540DDB-16BE-45E5-A43D-34AD7F395713}"/>
              </a:ext>
            </a:extLst>
          </p:cNvPr>
          <p:cNvSpPr/>
          <p:nvPr/>
        </p:nvSpPr>
        <p:spPr>
          <a:xfrm>
            <a:off x="4712612" y="2329691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EDC35ED-E61D-480F-A296-1E7AC028137D}"/>
              </a:ext>
            </a:extLst>
          </p:cNvPr>
          <p:cNvSpPr/>
          <p:nvPr/>
        </p:nvSpPr>
        <p:spPr>
          <a:xfrm>
            <a:off x="4886146" y="3124716"/>
            <a:ext cx="173534" cy="173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4774D81-5536-45F3-A604-21C5F60B3510}"/>
              </a:ext>
            </a:extLst>
          </p:cNvPr>
          <p:cNvCxnSpPr>
            <a:cxnSpLocks/>
          </p:cNvCxnSpPr>
          <p:nvPr/>
        </p:nvCxnSpPr>
        <p:spPr>
          <a:xfrm flipV="1">
            <a:off x="2860675" y="2208213"/>
            <a:ext cx="2109788" cy="476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9649A84-D62F-473C-AC30-CB32EDF500C3}"/>
              </a:ext>
            </a:extLst>
          </p:cNvPr>
          <p:cNvCxnSpPr>
            <a:cxnSpLocks/>
          </p:cNvCxnSpPr>
          <p:nvPr/>
        </p:nvCxnSpPr>
        <p:spPr>
          <a:xfrm>
            <a:off x="2855913" y="2208213"/>
            <a:ext cx="123825" cy="50482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581016F-A9D3-4515-A3A5-3BC79595A818}"/>
              </a:ext>
            </a:extLst>
          </p:cNvPr>
          <p:cNvCxnSpPr>
            <a:cxnSpLocks/>
          </p:cNvCxnSpPr>
          <p:nvPr/>
        </p:nvCxnSpPr>
        <p:spPr>
          <a:xfrm>
            <a:off x="2865438" y="2217738"/>
            <a:ext cx="1733550" cy="134778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9127F3B-1C78-4FAD-9060-3B4833272D69}"/>
              </a:ext>
            </a:extLst>
          </p:cNvPr>
          <p:cNvCxnSpPr>
            <a:cxnSpLocks/>
          </p:cNvCxnSpPr>
          <p:nvPr/>
        </p:nvCxnSpPr>
        <p:spPr>
          <a:xfrm>
            <a:off x="2860675" y="2212975"/>
            <a:ext cx="623888" cy="263842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B7DEA32-9E32-4F9D-8241-E8D6A3E3E49C}"/>
              </a:ext>
            </a:extLst>
          </p:cNvPr>
          <p:cNvCxnSpPr>
            <a:cxnSpLocks/>
          </p:cNvCxnSpPr>
          <p:nvPr/>
        </p:nvCxnSpPr>
        <p:spPr>
          <a:xfrm flipV="1">
            <a:off x="4800600" y="2203450"/>
            <a:ext cx="165100" cy="2159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F81C632-8AD3-4B3E-8A8E-8FF3E52E5004}"/>
              </a:ext>
            </a:extLst>
          </p:cNvPr>
          <p:cNvCxnSpPr>
            <a:cxnSpLocks/>
            <a:endCxn id="60" idx="3"/>
          </p:cNvCxnSpPr>
          <p:nvPr/>
        </p:nvCxnSpPr>
        <p:spPr>
          <a:xfrm flipH="1">
            <a:off x="2977515" y="2419350"/>
            <a:ext cx="1737360" cy="27625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BB912AB-0FAA-46A1-AB6F-0E867BA7AEFB}"/>
              </a:ext>
            </a:extLst>
          </p:cNvPr>
          <p:cNvCxnSpPr>
            <a:cxnSpLocks/>
          </p:cNvCxnSpPr>
          <p:nvPr/>
        </p:nvCxnSpPr>
        <p:spPr>
          <a:xfrm flipH="1">
            <a:off x="4591050" y="2419350"/>
            <a:ext cx="209550" cy="114935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21CA46B-C237-48F0-9A23-B92AFE5E693C}"/>
              </a:ext>
            </a:extLst>
          </p:cNvPr>
          <p:cNvCxnSpPr>
            <a:cxnSpLocks/>
          </p:cNvCxnSpPr>
          <p:nvPr/>
        </p:nvCxnSpPr>
        <p:spPr>
          <a:xfrm flipH="1">
            <a:off x="3479800" y="2419350"/>
            <a:ext cx="1314451" cy="243205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BCA0D47-7F7A-4F26-A940-065DE7F05088}"/>
              </a:ext>
            </a:extLst>
          </p:cNvPr>
          <p:cNvCxnSpPr>
            <a:cxnSpLocks/>
          </p:cNvCxnSpPr>
          <p:nvPr/>
        </p:nvCxnSpPr>
        <p:spPr>
          <a:xfrm flipV="1">
            <a:off x="4972050" y="2209800"/>
            <a:ext cx="0" cy="99695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57E8292-C6B5-44CC-AC33-49A04BA9B905}"/>
              </a:ext>
            </a:extLst>
          </p:cNvPr>
          <p:cNvCxnSpPr>
            <a:cxnSpLocks/>
          </p:cNvCxnSpPr>
          <p:nvPr/>
        </p:nvCxnSpPr>
        <p:spPr>
          <a:xfrm flipH="1" flipV="1">
            <a:off x="2971800" y="2711450"/>
            <a:ext cx="2000250" cy="4953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E4435E0-2A24-4364-99D9-E291A9E28D9F}"/>
              </a:ext>
            </a:extLst>
          </p:cNvPr>
          <p:cNvCxnSpPr>
            <a:cxnSpLocks/>
          </p:cNvCxnSpPr>
          <p:nvPr/>
        </p:nvCxnSpPr>
        <p:spPr>
          <a:xfrm flipH="1">
            <a:off x="4597400" y="3206750"/>
            <a:ext cx="381000" cy="3556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9C36BD1-DCBB-4D50-9725-2B8B77A348C4}"/>
              </a:ext>
            </a:extLst>
          </p:cNvPr>
          <p:cNvCxnSpPr>
            <a:cxnSpLocks/>
          </p:cNvCxnSpPr>
          <p:nvPr/>
        </p:nvCxnSpPr>
        <p:spPr>
          <a:xfrm flipH="1">
            <a:off x="3486150" y="3206750"/>
            <a:ext cx="1485900" cy="16383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388AFEA-21A9-45BE-B5F6-49C9A4CA6641}"/>
              </a:ext>
            </a:extLst>
          </p:cNvPr>
          <p:cNvCxnSpPr>
            <a:cxnSpLocks/>
          </p:cNvCxnSpPr>
          <p:nvPr/>
        </p:nvCxnSpPr>
        <p:spPr>
          <a:xfrm flipV="1">
            <a:off x="3333750" y="2209800"/>
            <a:ext cx="1638300" cy="194945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EF84326-60F7-45E2-A6A1-3946528F330F}"/>
              </a:ext>
            </a:extLst>
          </p:cNvPr>
          <p:cNvCxnSpPr>
            <a:cxnSpLocks/>
          </p:cNvCxnSpPr>
          <p:nvPr/>
        </p:nvCxnSpPr>
        <p:spPr>
          <a:xfrm flipV="1">
            <a:off x="3340100" y="3562350"/>
            <a:ext cx="1263650" cy="59690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2F156A3-1320-44B0-9E10-0717302F5650}"/>
              </a:ext>
            </a:extLst>
          </p:cNvPr>
          <p:cNvCxnSpPr>
            <a:cxnSpLocks/>
          </p:cNvCxnSpPr>
          <p:nvPr/>
        </p:nvCxnSpPr>
        <p:spPr>
          <a:xfrm>
            <a:off x="3333750" y="4165600"/>
            <a:ext cx="146050" cy="67945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7496838-702B-40BA-A4C2-A345706C7529}"/>
              </a:ext>
            </a:extLst>
          </p:cNvPr>
          <p:cNvCxnSpPr>
            <a:cxnSpLocks/>
          </p:cNvCxnSpPr>
          <p:nvPr/>
        </p:nvCxnSpPr>
        <p:spPr>
          <a:xfrm flipH="1" flipV="1">
            <a:off x="2978150" y="2711450"/>
            <a:ext cx="361950" cy="145415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8D852526-12F8-4FC2-BA37-BE1050A1CC68}"/>
              </a:ext>
            </a:extLst>
          </p:cNvPr>
          <p:cNvSpPr txBox="1"/>
          <p:nvPr/>
        </p:nvSpPr>
        <p:spPr>
          <a:xfrm>
            <a:off x="1318260" y="5578147"/>
            <a:ext cx="294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2"/>
                </a:solidFill>
              </a:rPr>
              <a:t>Frame 1</a:t>
            </a:r>
          </a:p>
        </p:txBody>
      </p:sp>
    </p:spTree>
    <p:extLst>
      <p:ext uri="{BB962C8B-B14F-4D97-AF65-F5344CB8AC3E}">
        <p14:creationId xmlns:p14="http://schemas.microsoft.com/office/powerpoint/2010/main" val="22352670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>
            <a:extLst>
              <a:ext uri="{FF2B5EF4-FFF2-40B4-BE49-F238E27FC236}">
                <a16:creationId xmlns:a16="http://schemas.microsoft.com/office/drawing/2014/main" id="{AAE7A937-07DA-4B04-886E-EEE52872D2E7}"/>
              </a:ext>
            </a:extLst>
          </p:cNvPr>
          <p:cNvSpPr txBox="1"/>
          <p:nvPr/>
        </p:nvSpPr>
        <p:spPr>
          <a:xfrm>
            <a:off x="7218273" y="5578147"/>
            <a:ext cx="294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Assignments</a:t>
            </a:r>
          </a:p>
        </p:txBody>
      </p:sp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Using the calculated track-point assignments, apply the relevant track IDs to each point.</a:t>
            </a:r>
          </a:p>
          <a:p>
            <a:pPr lvl="1"/>
            <a:r>
              <a:rPr lang="en-GB" sz="2000" dirty="0"/>
              <a:t>Arguments: The coordinates dataframe, the row indices for the tracks and points to be (potentially) linked, the cost matrix for these tracks and points.</a:t>
            </a:r>
          </a:p>
          <a:p>
            <a:pPr lvl="1"/>
            <a:r>
              <a:rPr lang="en-GB" sz="2000" dirty="0"/>
              <a:t>Return: Nothing!  This function will update the input dataframe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7 - Assigning tracks</a:t>
            </a:r>
            <a:endParaRPr sz="3600" dirty="0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5F158CA3-62AC-4EEE-AB80-999E10E4C5A6}"/>
              </a:ext>
            </a:extLst>
          </p:cNvPr>
          <p:cNvGraphicFramePr>
            <a:graphicFrameLocks noGrp="1"/>
          </p:cNvGraphicFramePr>
          <p:nvPr/>
        </p:nvGraphicFramePr>
        <p:xfrm>
          <a:off x="2633119" y="1914705"/>
          <a:ext cx="3476016" cy="347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004">
                  <a:extLst>
                    <a:ext uri="{9D8B030D-6E8A-4147-A177-3AD203B41FA5}">
                      <a16:colId xmlns:a16="http://schemas.microsoft.com/office/drawing/2014/main" val="2424412800"/>
                    </a:ext>
                  </a:extLst>
                </a:gridCol>
                <a:gridCol w="869004">
                  <a:extLst>
                    <a:ext uri="{9D8B030D-6E8A-4147-A177-3AD203B41FA5}">
                      <a16:colId xmlns:a16="http://schemas.microsoft.com/office/drawing/2014/main" val="325264614"/>
                    </a:ext>
                  </a:extLst>
                </a:gridCol>
                <a:gridCol w="869004">
                  <a:extLst>
                    <a:ext uri="{9D8B030D-6E8A-4147-A177-3AD203B41FA5}">
                      <a16:colId xmlns:a16="http://schemas.microsoft.com/office/drawing/2014/main" val="812367028"/>
                    </a:ext>
                  </a:extLst>
                </a:gridCol>
                <a:gridCol w="869004">
                  <a:extLst>
                    <a:ext uri="{9D8B030D-6E8A-4147-A177-3AD203B41FA5}">
                      <a16:colId xmlns:a16="http://schemas.microsoft.com/office/drawing/2014/main" val="130706566"/>
                    </a:ext>
                  </a:extLst>
                </a:gridCol>
              </a:tblGrid>
              <a:tr h="869004"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682250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81629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982114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106048" marR="106048" marT="53024" marB="530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2177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5C87AA-1BD2-4968-98DB-07AA9DCC4473}"/>
              </a:ext>
            </a:extLst>
          </p:cNvPr>
          <p:cNvSpPr txBox="1"/>
          <p:nvPr/>
        </p:nvSpPr>
        <p:spPr>
          <a:xfrm>
            <a:off x="2633119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9CD4B-AB78-4DFC-85F1-939457C6EF1F}"/>
              </a:ext>
            </a:extLst>
          </p:cNvPr>
          <p:cNvSpPr txBox="1"/>
          <p:nvPr/>
        </p:nvSpPr>
        <p:spPr>
          <a:xfrm>
            <a:off x="3509800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061DC7-3CCB-48CF-A15C-D9EA0511074D}"/>
              </a:ext>
            </a:extLst>
          </p:cNvPr>
          <p:cNvSpPr txBox="1"/>
          <p:nvPr/>
        </p:nvSpPr>
        <p:spPr>
          <a:xfrm>
            <a:off x="4378709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CF8EF2-A4A7-4BC5-BEE3-77EC3102CE69}"/>
              </a:ext>
            </a:extLst>
          </p:cNvPr>
          <p:cNvSpPr txBox="1"/>
          <p:nvPr/>
        </p:nvSpPr>
        <p:spPr>
          <a:xfrm>
            <a:off x="5242522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611DD-7AA6-4BFD-BA1B-588051A9004F}"/>
              </a:ext>
            </a:extLst>
          </p:cNvPr>
          <p:cNvSpPr txBox="1"/>
          <p:nvPr/>
        </p:nvSpPr>
        <p:spPr>
          <a:xfrm>
            <a:off x="2643279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53AC2-297E-42B8-9191-B3F1B0C48EFA}"/>
              </a:ext>
            </a:extLst>
          </p:cNvPr>
          <p:cNvSpPr txBox="1"/>
          <p:nvPr/>
        </p:nvSpPr>
        <p:spPr>
          <a:xfrm>
            <a:off x="3519960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0DFA40-9146-4271-BE3A-D3023E995AA5}"/>
              </a:ext>
            </a:extLst>
          </p:cNvPr>
          <p:cNvSpPr txBox="1"/>
          <p:nvPr/>
        </p:nvSpPr>
        <p:spPr>
          <a:xfrm>
            <a:off x="4388869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DD4564-4082-4E69-B849-C1A3CBE9F805}"/>
              </a:ext>
            </a:extLst>
          </p:cNvPr>
          <p:cNvSpPr txBox="1"/>
          <p:nvPr/>
        </p:nvSpPr>
        <p:spPr>
          <a:xfrm>
            <a:off x="5252682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4BE45F-5275-46EA-B14D-633043B65679}"/>
              </a:ext>
            </a:extLst>
          </p:cNvPr>
          <p:cNvSpPr txBox="1"/>
          <p:nvPr/>
        </p:nvSpPr>
        <p:spPr>
          <a:xfrm>
            <a:off x="2639329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06A9AD-DE7C-4148-8905-A9994DBD0331}"/>
              </a:ext>
            </a:extLst>
          </p:cNvPr>
          <p:cNvSpPr txBox="1"/>
          <p:nvPr/>
        </p:nvSpPr>
        <p:spPr>
          <a:xfrm>
            <a:off x="3516010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FFBE4C-56DF-4D8A-A205-81FCBD5C31AD}"/>
              </a:ext>
            </a:extLst>
          </p:cNvPr>
          <p:cNvSpPr txBox="1"/>
          <p:nvPr/>
        </p:nvSpPr>
        <p:spPr>
          <a:xfrm>
            <a:off x="4384919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625D2-B453-42FA-A0BA-94728FFE73F4}"/>
              </a:ext>
            </a:extLst>
          </p:cNvPr>
          <p:cNvSpPr txBox="1"/>
          <p:nvPr/>
        </p:nvSpPr>
        <p:spPr>
          <a:xfrm>
            <a:off x="5248732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1881B2-4D24-4B3F-BA11-A4E8E84BCD7B}"/>
              </a:ext>
            </a:extLst>
          </p:cNvPr>
          <p:cNvSpPr txBox="1"/>
          <p:nvPr/>
        </p:nvSpPr>
        <p:spPr>
          <a:xfrm>
            <a:off x="2630676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10B704-F493-4512-A692-6C04027DA4D8}"/>
              </a:ext>
            </a:extLst>
          </p:cNvPr>
          <p:cNvSpPr txBox="1"/>
          <p:nvPr/>
        </p:nvSpPr>
        <p:spPr>
          <a:xfrm>
            <a:off x="3507357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C966DA-5580-40F7-B3A6-A8F5F33E0C4E}"/>
              </a:ext>
            </a:extLst>
          </p:cNvPr>
          <p:cNvSpPr txBox="1"/>
          <p:nvPr/>
        </p:nvSpPr>
        <p:spPr>
          <a:xfrm>
            <a:off x="4376266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566A5-9F5B-41EB-8C63-A254615002FD}"/>
              </a:ext>
            </a:extLst>
          </p:cNvPr>
          <p:cNvSpPr txBox="1"/>
          <p:nvPr/>
        </p:nvSpPr>
        <p:spPr>
          <a:xfrm>
            <a:off x="5240079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FD6205-1AF9-4CEF-B22E-B28EFF9773B1}"/>
              </a:ext>
            </a:extLst>
          </p:cNvPr>
          <p:cNvSpPr txBox="1"/>
          <p:nvPr/>
        </p:nvSpPr>
        <p:spPr>
          <a:xfrm>
            <a:off x="2116711" y="212420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140F2B-A061-48E5-9E86-14CAB20CFC84}"/>
              </a:ext>
            </a:extLst>
          </p:cNvPr>
          <p:cNvSpPr txBox="1"/>
          <p:nvPr/>
        </p:nvSpPr>
        <p:spPr>
          <a:xfrm>
            <a:off x="2116711" y="3002262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4CEF3A-4784-42B0-BA26-60ED3D142D30}"/>
              </a:ext>
            </a:extLst>
          </p:cNvPr>
          <p:cNvSpPr txBox="1"/>
          <p:nvPr/>
        </p:nvSpPr>
        <p:spPr>
          <a:xfrm>
            <a:off x="2116711" y="3876374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40F13C-2EF1-4CB7-A32B-9FE1B8CA9DF9}"/>
              </a:ext>
            </a:extLst>
          </p:cNvPr>
          <p:cNvSpPr txBox="1"/>
          <p:nvPr/>
        </p:nvSpPr>
        <p:spPr>
          <a:xfrm>
            <a:off x="2116711" y="4750486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1D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03D67F-BF53-4247-A5AB-B50B54A43559}"/>
              </a:ext>
            </a:extLst>
          </p:cNvPr>
          <p:cNvSpPr txBox="1"/>
          <p:nvPr/>
        </p:nvSpPr>
        <p:spPr>
          <a:xfrm>
            <a:off x="2758443" y="152591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601607-A53B-42BA-A760-E57E189DEDBE}"/>
              </a:ext>
            </a:extLst>
          </p:cNvPr>
          <p:cNvSpPr txBox="1"/>
          <p:nvPr/>
        </p:nvSpPr>
        <p:spPr>
          <a:xfrm>
            <a:off x="3591239" y="152054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9F8102-FE3A-4491-8738-B7440799E282}"/>
              </a:ext>
            </a:extLst>
          </p:cNvPr>
          <p:cNvSpPr txBox="1"/>
          <p:nvPr/>
        </p:nvSpPr>
        <p:spPr>
          <a:xfrm>
            <a:off x="4497961" y="1519400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5960C2-21BB-4D82-92C3-BA6E6E836859}"/>
              </a:ext>
            </a:extLst>
          </p:cNvPr>
          <p:cNvSpPr txBox="1"/>
          <p:nvPr/>
        </p:nvSpPr>
        <p:spPr>
          <a:xfrm>
            <a:off x="5330757" y="1525917"/>
            <a:ext cx="56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2D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45985B-6146-4ADB-9E0F-605ABA11C7AC}"/>
              </a:ext>
            </a:extLst>
          </p:cNvPr>
          <p:cNvSpPr txBox="1"/>
          <p:nvPr/>
        </p:nvSpPr>
        <p:spPr>
          <a:xfrm>
            <a:off x="2906138" y="5578147"/>
            <a:ext cx="294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Cost matrix</a:t>
            </a:r>
          </a:p>
        </p:txBody>
      </p:sp>
      <p:graphicFrame>
        <p:nvGraphicFramePr>
          <p:cNvPr id="43" name="Table 8">
            <a:extLst>
              <a:ext uri="{FF2B5EF4-FFF2-40B4-BE49-F238E27FC236}">
                <a16:creationId xmlns:a16="http://schemas.microsoft.com/office/drawing/2014/main" id="{88914FF3-88E9-4BB7-AF1D-48E93BDDAC54}"/>
              </a:ext>
            </a:extLst>
          </p:cNvPr>
          <p:cNvGraphicFramePr>
            <a:graphicFrameLocks noGrp="1"/>
          </p:cNvGraphicFramePr>
          <p:nvPr/>
        </p:nvGraphicFramePr>
        <p:xfrm>
          <a:off x="7809289" y="1909214"/>
          <a:ext cx="1738008" cy="347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004">
                  <a:extLst>
                    <a:ext uri="{9D8B030D-6E8A-4147-A177-3AD203B41FA5}">
                      <a16:colId xmlns:a16="http://schemas.microsoft.com/office/drawing/2014/main" val="812367028"/>
                    </a:ext>
                  </a:extLst>
                </a:gridCol>
                <a:gridCol w="869004">
                  <a:extLst>
                    <a:ext uri="{9D8B030D-6E8A-4147-A177-3AD203B41FA5}">
                      <a16:colId xmlns:a16="http://schemas.microsoft.com/office/drawing/2014/main" val="130706566"/>
                    </a:ext>
                  </a:extLst>
                </a:gridCol>
              </a:tblGrid>
              <a:tr h="869004"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682250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81629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982114"/>
                  </a:ext>
                </a:extLst>
              </a:tr>
              <a:tr h="869004"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</a:endParaRPr>
                    </a:p>
                  </a:txBody>
                  <a:tcPr marL="106048" marR="106048" marT="53024" marB="530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217706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1756FAFF-328F-4D1A-8FEF-BFE3FA9ACEFD}"/>
              </a:ext>
            </a:extLst>
          </p:cNvPr>
          <p:cNvSpPr txBox="1"/>
          <p:nvPr/>
        </p:nvSpPr>
        <p:spPr>
          <a:xfrm>
            <a:off x="7821935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F8CE95-5681-49AF-9DE2-5949FBCB67EE}"/>
              </a:ext>
            </a:extLst>
          </p:cNvPr>
          <p:cNvSpPr txBox="1"/>
          <p:nvPr/>
        </p:nvSpPr>
        <p:spPr>
          <a:xfrm>
            <a:off x="8690844" y="2116227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E48FC6-A455-4AA1-8F77-63F71194E761}"/>
              </a:ext>
            </a:extLst>
          </p:cNvPr>
          <p:cNvSpPr txBox="1"/>
          <p:nvPr/>
        </p:nvSpPr>
        <p:spPr>
          <a:xfrm>
            <a:off x="7832095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348405-3823-42EB-9D76-8FC861B8280B}"/>
              </a:ext>
            </a:extLst>
          </p:cNvPr>
          <p:cNvSpPr txBox="1"/>
          <p:nvPr/>
        </p:nvSpPr>
        <p:spPr>
          <a:xfrm>
            <a:off x="8701004" y="2977848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054D8B-AF20-4891-BFFB-2618BA7C884B}"/>
              </a:ext>
            </a:extLst>
          </p:cNvPr>
          <p:cNvSpPr txBox="1"/>
          <p:nvPr/>
        </p:nvSpPr>
        <p:spPr>
          <a:xfrm>
            <a:off x="7828145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499AE8-0B26-469D-BD10-A9D124DFF7ED}"/>
              </a:ext>
            </a:extLst>
          </p:cNvPr>
          <p:cNvSpPr txBox="1"/>
          <p:nvPr/>
        </p:nvSpPr>
        <p:spPr>
          <a:xfrm>
            <a:off x="8697054" y="3842204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87998B0-018C-4F63-A42B-9BCDE8169121}"/>
              </a:ext>
            </a:extLst>
          </p:cNvPr>
          <p:cNvSpPr txBox="1"/>
          <p:nvPr/>
        </p:nvSpPr>
        <p:spPr>
          <a:xfrm>
            <a:off x="7819492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6D24FC-339B-4FC1-8537-66DF541B55FA}"/>
              </a:ext>
            </a:extLst>
          </p:cNvPr>
          <p:cNvSpPr txBox="1"/>
          <p:nvPr/>
        </p:nvSpPr>
        <p:spPr>
          <a:xfrm>
            <a:off x="8688401" y="4718991"/>
            <a:ext cx="858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E012B0C-1D45-4154-A12B-053022DA8570}"/>
              </a:ext>
            </a:extLst>
          </p:cNvPr>
          <p:cNvSpPr txBox="1"/>
          <p:nvPr/>
        </p:nvSpPr>
        <p:spPr>
          <a:xfrm>
            <a:off x="7865274" y="1520547"/>
            <a:ext cx="775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Track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294AB47-3F4C-4029-813D-40E6567E8604}"/>
              </a:ext>
            </a:extLst>
          </p:cNvPr>
          <p:cNvSpPr txBox="1"/>
          <p:nvPr/>
        </p:nvSpPr>
        <p:spPr>
          <a:xfrm>
            <a:off x="8695796" y="1519400"/>
            <a:ext cx="775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5315104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45" grpId="0"/>
      <p:bldP spid="46" grpId="0"/>
      <p:bldP spid="49" grpId="0"/>
      <p:bldP spid="50" grpId="0"/>
      <p:bldP spid="56" grpId="0"/>
      <p:bldP spid="57" grpId="0"/>
      <p:bldP spid="60" grpId="0"/>
      <p:bldP spid="61" grpId="0"/>
      <p:bldP spid="68" grpId="0"/>
      <p:bldP spid="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7591016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Take the various functions you've created over the past few exercises and put them all together, so we can track over all frames.</a:t>
            </a:r>
          </a:p>
          <a:p>
            <a:pPr lvl="1"/>
            <a:r>
              <a:rPr lang="en-GB" sz="2000" dirty="0"/>
              <a:t>At the end of this section you want to end up with the TRACK_ID column of the </a:t>
            </a:r>
            <a:r>
              <a:rPr lang="en-GB" sz="2000" dirty="0" err="1"/>
              <a:t>coords</a:t>
            </a:r>
            <a:r>
              <a:rPr lang="en-GB" sz="2000" dirty="0"/>
              <a:t> dataframe completed (i.e. all rows have a relevant ID).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8 - Putting it all together</a:t>
            </a:r>
            <a:endParaRPr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A2D503-EA8A-4C67-880F-E5DD6F1C59E3}"/>
              </a:ext>
            </a:extLst>
          </p:cNvPr>
          <p:cNvSpPr/>
          <p:nvPr/>
        </p:nvSpPr>
        <p:spPr>
          <a:xfrm>
            <a:off x="8758989" y="1498654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Import coordinates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F3C020-B5B2-461F-B73E-F34663AA661B}"/>
              </a:ext>
            </a:extLst>
          </p:cNvPr>
          <p:cNvSpPr/>
          <p:nvPr/>
        </p:nvSpPr>
        <p:spPr>
          <a:xfrm>
            <a:off x="8758989" y="2363208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Initialise tracks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EBE46E-165C-4E75-B021-882E28DDC3D1}"/>
              </a:ext>
            </a:extLst>
          </p:cNvPr>
          <p:cNvSpPr/>
          <p:nvPr/>
        </p:nvSpPr>
        <p:spPr>
          <a:xfrm>
            <a:off x="8758989" y="3227762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More frames to process?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AB0A0C-BBB0-4790-89B4-368D3FF03697}"/>
              </a:ext>
            </a:extLst>
          </p:cNvPr>
          <p:cNvSpPr/>
          <p:nvPr/>
        </p:nvSpPr>
        <p:spPr>
          <a:xfrm>
            <a:off x="8758989" y="4092316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Identify available tracks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FD36AE-82EC-4EE3-A838-B3B18A4C0A3F}"/>
              </a:ext>
            </a:extLst>
          </p:cNvPr>
          <p:cNvSpPr/>
          <p:nvPr/>
        </p:nvSpPr>
        <p:spPr>
          <a:xfrm>
            <a:off x="8758989" y="4956870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Identify current points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D6C4D4-01E4-4C25-8718-E6C19B2A5F71}"/>
              </a:ext>
            </a:extLst>
          </p:cNvPr>
          <p:cNvSpPr/>
          <p:nvPr/>
        </p:nvSpPr>
        <p:spPr>
          <a:xfrm>
            <a:off x="8758989" y="5821424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Calculate linking costs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9D96C2-336B-4510-9E38-8D15E5701D25}"/>
              </a:ext>
            </a:extLst>
          </p:cNvPr>
          <p:cNvSpPr/>
          <p:nvPr/>
        </p:nvSpPr>
        <p:spPr>
          <a:xfrm>
            <a:off x="8758989" y="6685978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Calculate optimal assignments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9DC8E-F844-4F99-A392-77C2DFA3D765}"/>
              </a:ext>
            </a:extLst>
          </p:cNvPr>
          <p:cNvSpPr/>
          <p:nvPr/>
        </p:nvSpPr>
        <p:spPr>
          <a:xfrm>
            <a:off x="8758989" y="7550532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Points inherit track IDs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7B0A48-BC6C-4088-905D-9FC0C0D7B0C6}"/>
              </a:ext>
            </a:extLst>
          </p:cNvPr>
          <p:cNvSpPr/>
          <p:nvPr/>
        </p:nvSpPr>
        <p:spPr>
          <a:xfrm>
            <a:off x="8758989" y="8415085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Visualise / output tracks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30D9914-DE4C-456D-8729-4E1B9995A518}"/>
              </a:ext>
            </a:extLst>
          </p:cNvPr>
          <p:cNvCxnSpPr>
            <a:cxnSpLocks/>
            <a:stCxn id="12" idx="1"/>
            <a:endCxn id="7" idx="1"/>
          </p:cNvCxnSpPr>
          <p:nvPr/>
        </p:nvCxnSpPr>
        <p:spPr>
          <a:xfrm rot="10800000">
            <a:off x="8758989" y="3417558"/>
            <a:ext cx="12700" cy="4322770"/>
          </a:xfrm>
          <a:prstGeom prst="bent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F92EBC7-77BF-48CB-8AD6-9799A19FEEF1}"/>
              </a:ext>
            </a:extLst>
          </p:cNvPr>
          <p:cNvCxnSpPr>
            <a:stCxn id="7" idx="3"/>
            <a:endCxn id="13" idx="3"/>
          </p:cNvCxnSpPr>
          <p:nvPr/>
        </p:nvCxnSpPr>
        <p:spPr>
          <a:xfrm>
            <a:off x="11998989" y="3417558"/>
            <a:ext cx="12700" cy="5187323"/>
          </a:xfrm>
          <a:prstGeom prst="bent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DC446B-FE94-40DE-A3D2-CADF137D7AA1}"/>
              </a:ext>
            </a:extLst>
          </p:cNvPr>
          <p:cNvSpPr txBox="1"/>
          <p:nvPr/>
        </p:nvSpPr>
        <p:spPr>
          <a:xfrm>
            <a:off x="12297088" y="5834814"/>
            <a:ext cx="47361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3CD0E-A3D8-4C76-BAB5-8582018AC479}"/>
              </a:ext>
            </a:extLst>
          </p:cNvPr>
          <p:cNvSpPr txBox="1"/>
          <p:nvPr/>
        </p:nvSpPr>
        <p:spPr>
          <a:xfrm>
            <a:off x="10469920" y="3651690"/>
            <a:ext cx="1183510" cy="37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Yes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A57D79-BA8F-444F-8E09-BD798D4D0C98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10378989" y="1878245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35CB37-CD38-45FC-90C3-EFEFC12CCBCD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378989" y="2742799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8D3EB3-0EDC-4F2D-9A73-FB6800E98917}"/>
              </a:ext>
            </a:extLst>
          </p:cNvPr>
          <p:cNvCxnSpPr>
            <a:cxnSpLocks/>
          </p:cNvCxnSpPr>
          <p:nvPr/>
        </p:nvCxnSpPr>
        <p:spPr>
          <a:xfrm>
            <a:off x="10378989" y="3651690"/>
            <a:ext cx="0" cy="37959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C468965-ECF9-47DA-BF20-106388746FBE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10378989" y="4471907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66F5C9-E2B8-45B7-9B6A-36E98983C19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10378989" y="5336461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363E6F-7606-4656-9ACD-6CF9391336F5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0378989" y="6201015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9BAAC7-24CB-4ACC-905D-0D7B86200EF2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10378989" y="7065569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25" name="cells_tracked">
            <a:hlinkClick r:id="" action="ppaction://media"/>
            <a:extLst>
              <a:ext uri="{FF2B5EF4-FFF2-40B4-BE49-F238E27FC236}">
                <a16:creationId xmlns:a16="http://schemas.microsoft.com/office/drawing/2014/main" id="{49E33A24-3817-4F9F-9D78-C688C5B8BB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1954" y="1308441"/>
            <a:ext cx="4797898" cy="479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70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901" y="6033021"/>
            <a:ext cx="2809755" cy="126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79E0D90F-4487-48D4-8496-6867758A2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78" y="2481302"/>
            <a:ext cx="3032438" cy="1260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D8DEACC-4460-42CB-BFF2-2077C799F899}"/>
              </a:ext>
            </a:extLst>
          </p:cNvPr>
          <p:cNvSpPr/>
          <p:nvPr/>
        </p:nvSpPr>
        <p:spPr>
          <a:xfrm>
            <a:off x="462856" y="3908594"/>
            <a:ext cx="5129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www.bristol.ac.uk/wolfson-bioimaging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0E85EA-C4A5-4D00-9D38-CDF0DB133707}"/>
              </a:ext>
            </a:extLst>
          </p:cNvPr>
          <p:cNvGrpSpPr/>
          <p:nvPr/>
        </p:nvGrpSpPr>
        <p:grpSpPr>
          <a:xfrm>
            <a:off x="1274625" y="6033021"/>
            <a:ext cx="3921266" cy="1946034"/>
            <a:chOff x="7231542" y="3161597"/>
            <a:chExt cx="3921266" cy="1946034"/>
          </a:xfrm>
        </p:grpSpPr>
        <p:pic>
          <p:nvPicPr>
            <p:cNvPr id="2054" name="Picture 6" descr="See the source image">
              <a:extLst>
                <a:ext uri="{FF2B5EF4-FFF2-40B4-BE49-F238E27FC236}">
                  <a16:creationId xmlns:a16="http://schemas.microsoft.com/office/drawing/2014/main" id="{CAFD4C08-5DE7-4042-93B9-0749C1F26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76" b="98312" l="2954" r="96624">
                          <a14:foregroundMark x1="65190" y1="30380" x2="65612" y2="64979"/>
                          <a14:foregroundMark x1="65612" y1="64979" x2="75738" y2="70886"/>
                          <a14:foregroundMark x1="75738" y1="70886" x2="86498" y2="67722"/>
                          <a14:foregroundMark x1="86498" y1="67722" x2="91983" y2="57173"/>
                          <a14:foregroundMark x1="91983" y1="57173" x2="91983" y2="35443"/>
                          <a14:foregroundMark x1="91983" y1="35443" x2="86076" y2="25316"/>
                          <a14:foregroundMark x1="86076" y1="25316" x2="67511" y2="10970"/>
                          <a14:foregroundMark x1="67511" y1="10970" x2="57173" y2="7806"/>
                          <a14:foregroundMark x1="57173" y1="7806" x2="34177" y2="9705"/>
                          <a14:foregroundMark x1="34177" y1="9705" x2="23840" y2="16034"/>
                          <a14:foregroundMark x1="23840" y1="16034" x2="10970" y2="35232"/>
                          <a14:foregroundMark x1="10970" y1="35232" x2="10759" y2="59916"/>
                          <a14:foregroundMark x1="10759" y1="59916" x2="19198" y2="80802"/>
                          <a14:foregroundMark x1="19198" y1="80802" x2="29325" y2="87764"/>
                          <a14:foregroundMark x1="29325" y1="87764" x2="64557" y2="93249"/>
                          <a14:foregroundMark x1="64557" y1="93249" x2="75105" y2="90295"/>
                          <a14:foregroundMark x1="75105" y1="90295" x2="75105" y2="90295"/>
                          <a14:foregroundMark x1="90506" y1="22785" x2="73840" y2="7595"/>
                          <a14:foregroundMark x1="73840" y1="7595" x2="67722" y2="5485"/>
                          <a14:foregroundMark x1="58650" y1="4852" x2="36920" y2="5274"/>
                          <a14:foregroundMark x1="36920" y1="5274" x2="18143" y2="20464"/>
                          <a14:foregroundMark x1="18143" y1="20464" x2="6962" y2="43038"/>
                          <a14:foregroundMark x1="6962" y1="43038" x2="5063" y2="58228"/>
                          <a14:foregroundMark x1="44726" y1="6118" x2="56329" y2="3586"/>
                          <a14:foregroundMark x1="56329" y1="3586" x2="60338" y2="3586"/>
                          <a14:foregroundMark x1="94304" y1="30380" x2="97046" y2="42616"/>
                          <a14:foregroundMark x1="97046" y1="42616" x2="95992" y2="52743"/>
                          <a14:foregroundMark x1="2954" y1="47890" x2="3376" y2="56118"/>
                          <a14:foregroundMark x1="63713" y1="31224" x2="62025" y2="66245"/>
                          <a14:foregroundMark x1="62025" y1="66245" x2="71308" y2="72785"/>
                          <a14:foregroundMark x1="71308" y1="72785" x2="73207" y2="72996"/>
                          <a14:foregroundMark x1="51055" y1="28692" x2="39662" y2="28270"/>
                          <a14:foregroundMark x1="39662" y1="28270" x2="32911" y2="36920"/>
                          <a14:foregroundMark x1="32911" y1="36920" x2="32489" y2="38608"/>
                          <a14:foregroundMark x1="30802" y1="57384" x2="36287" y2="66667"/>
                          <a14:foregroundMark x1="36287" y1="66667" x2="42194" y2="70042"/>
                          <a14:foregroundMark x1="40928" y1="93882" x2="50844" y2="98312"/>
                          <a14:foregroundMark x1="30591" y1="42616" x2="31013" y2="49789"/>
                          <a14:backgroundMark x1="66456" y1="17722" x2="52532" y2="16667"/>
                          <a14:backgroundMark x1="52532" y1="16667" x2="41983" y2="19409"/>
                          <a14:backgroundMark x1="41983" y1="19409" x2="39241" y2="210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2175" y="3161597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BA91BC-669C-4B7B-9E0E-1AEF29559540}"/>
                </a:ext>
              </a:extLst>
            </p:cNvPr>
            <p:cNvSpPr/>
            <p:nvPr/>
          </p:nvSpPr>
          <p:spPr>
            <a:xfrm>
              <a:off x="7231542" y="4645966"/>
              <a:ext cx="39212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>
                  <a:solidFill>
                    <a:srgbClr val="0070C0"/>
                  </a:solidFill>
                </a:rPr>
                <a:t>stephen.cross@bristol.ac.uk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F4DFD97-6A31-4436-9D68-0AA270AA92A5}"/>
              </a:ext>
            </a:extLst>
          </p:cNvPr>
          <p:cNvGrpSpPr/>
          <p:nvPr/>
        </p:nvGrpSpPr>
        <p:grpSpPr>
          <a:xfrm>
            <a:off x="7530848" y="2481302"/>
            <a:ext cx="4481924" cy="1260000"/>
            <a:chOff x="6307529" y="6095513"/>
            <a:chExt cx="4481924" cy="1260000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9AB9891-9B97-4A90-93F7-FDDFB03C86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7529" y="6095513"/>
              <a:ext cx="1219509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8B6EE178-E1E2-4DA8-B2C8-08AFC96EC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3519" y="6275513"/>
              <a:ext cx="3065934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31DB8-83C2-47BF-B3EB-40BC709A4A9A}"/>
              </a:ext>
            </a:extLst>
          </p:cNvPr>
          <p:cNvSpPr/>
          <p:nvPr/>
        </p:nvSpPr>
        <p:spPr>
          <a:xfrm>
            <a:off x="8152628" y="3901766"/>
            <a:ext cx="3408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www.github.com/sjcross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745838-0977-4D2C-B4A5-D4288B176E2E}"/>
              </a:ext>
            </a:extLst>
          </p:cNvPr>
          <p:cNvSpPr/>
          <p:nvPr/>
        </p:nvSpPr>
        <p:spPr>
          <a:xfrm>
            <a:off x="7831225" y="4370259"/>
            <a:ext cx="4051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www.github.com/IAFIG-RMS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854F055-42F0-411C-94CC-85220DA9ED43}"/>
              </a:ext>
            </a:extLst>
          </p:cNvPr>
          <p:cNvSpPr/>
          <p:nvPr/>
        </p:nvSpPr>
        <p:spPr>
          <a:xfrm>
            <a:off x="8643946" y="7517390"/>
            <a:ext cx="2425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www.rms.org.uk</a:t>
            </a:r>
          </a:p>
        </p:txBody>
      </p:sp>
      <p:sp>
        <p:nvSpPr>
          <p:cNvPr id="21" name="Title of slide (e.g. Conventional Microscopy)">
            <a:extLst>
              <a:ext uri="{FF2B5EF4-FFF2-40B4-BE49-F238E27FC236}">
                <a16:creationId xmlns:a16="http://schemas.microsoft.com/office/drawing/2014/main" id="{77D8FA9E-83FA-4AE4-9396-656FBFAD14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A few links</a:t>
            </a:r>
            <a:endParaRPr sz="36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ells_tracked">
            <a:hlinkClick r:id="" action="ppaction://media"/>
            <a:extLst>
              <a:ext uri="{FF2B5EF4-FFF2-40B4-BE49-F238E27FC236}">
                <a16:creationId xmlns:a16="http://schemas.microsoft.com/office/drawing/2014/main" id="{1A8862C6-E716-43CF-98BC-29E53F469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62400" y="1309480"/>
            <a:ext cx="6480000" cy="6480000"/>
          </a:xfrm>
          <a:prstGeom prst="rect">
            <a:avLst/>
          </a:prstGeom>
        </p:spPr>
      </p:pic>
      <p:pic>
        <p:nvPicPr>
          <p:cNvPr id="6" name="cells_detected">
            <a:hlinkClick r:id="" action="ppaction://media"/>
            <a:extLst>
              <a:ext uri="{FF2B5EF4-FFF2-40B4-BE49-F238E27FC236}">
                <a16:creationId xmlns:a16="http://schemas.microsoft.com/office/drawing/2014/main" id="{791C856F-D1C6-4B71-AD28-CE2907D093A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62400" y="1309480"/>
            <a:ext cx="6480000" cy="6480000"/>
          </a:xfrm>
          <a:prstGeom prst="rect">
            <a:avLst/>
          </a:prstGeom>
        </p:spPr>
      </p:pic>
      <p:pic>
        <p:nvPicPr>
          <p:cNvPr id="7" name="cells_raw">
            <a:hlinkClick r:id="" action="ppaction://media"/>
            <a:extLst>
              <a:ext uri="{FF2B5EF4-FFF2-40B4-BE49-F238E27FC236}">
                <a16:creationId xmlns:a16="http://schemas.microsoft.com/office/drawing/2014/main" id="{3C154BB6-D323-4083-B546-25A59026CFC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62400" y="1309480"/>
            <a:ext cx="6480000" cy="6480000"/>
          </a:xfrm>
          <a:prstGeom prst="rect">
            <a:avLst/>
          </a:prstGeom>
        </p:spPr>
      </p:pic>
      <p:sp>
        <p:nvSpPr>
          <p:cNvPr id="8" name="Main points of the slide.…">
            <a:extLst>
              <a:ext uri="{FF2B5EF4-FFF2-40B4-BE49-F238E27FC236}">
                <a16:creationId xmlns:a16="http://schemas.microsoft.com/office/drawing/2014/main" id="{33D3C668-E77C-4EF1-8C83-CC189CAEF43A}"/>
              </a:ext>
            </a:extLst>
          </p:cNvPr>
          <p:cNvSpPr txBox="1">
            <a:spLocks/>
          </p:cNvSpPr>
          <p:nvPr/>
        </p:nvSpPr>
        <p:spPr>
          <a:xfrm>
            <a:off x="695395" y="8230618"/>
            <a:ext cx="11614010" cy="500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2248" tIns="72248" rIns="72248" bIns="72248" anchor="t">
            <a:noAutofit/>
          </a:bodyPr>
          <a:lstStyle>
            <a:lvl1pPr marL="0" marR="57799" indent="0" algn="l" defTabSz="130048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>
                  <a:solidFill>
                    <a:srgbClr val="034D64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78839" marR="57799" indent="-380999" algn="l" defTabSz="1300480" latinLnBrk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>
                  <a:solidFill>
                    <a:srgbClr val="034D64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9839" marR="57799" indent="-3048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>
                  <a:solidFill>
                    <a:srgbClr val="034D64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17039" marR="57799" indent="-304800" algn="l" defTabSz="130048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>
                  <a:solidFill>
                    <a:srgbClr val="034D64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74239" marR="57799" indent="-304800" algn="l" defTabSz="130048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>
                  <a:solidFill>
                    <a:srgbClr val="034D64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GB" dirty="0"/>
              <a:t>Aim - Take pre-detected object coordinates and track them through multiple frames</a:t>
            </a:r>
          </a:p>
        </p:txBody>
      </p:sp>
      <p:sp>
        <p:nvSpPr>
          <p:cNvPr id="11" name="Title of slide (e.g. Conventional Microscopy)">
            <a:extLst>
              <a:ext uri="{FF2B5EF4-FFF2-40B4-BE49-F238E27FC236}">
                <a16:creationId xmlns:a16="http://schemas.microsoft.com/office/drawing/2014/main" id="{FD85524D-70A0-49CD-A511-9B01325DA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Introduction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500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6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Introduction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663A25-1114-47D4-A2AC-B3887BAC5F81}"/>
              </a:ext>
            </a:extLst>
          </p:cNvPr>
          <p:cNvSpPr/>
          <p:nvPr/>
        </p:nvSpPr>
        <p:spPr>
          <a:xfrm>
            <a:off x="8758989" y="1498654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Import coordinates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36DB1-8A05-4833-B797-17BA4C500F61}"/>
              </a:ext>
            </a:extLst>
          </p:cNvPr>
          <p:cNvSpPr/>
          <p:nvPr/>
        </p:nvSpPr>
        <p:spPr>
          <a:xfrm>
            <a:off x="8758989" y="2363208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Initialise tracks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C645EB-7FA1-404D-8D1A-BCB794A480DB}"/>
              </a:ext>
            </a:extLst>
          </p:cNvPr>
          <p:cNvSpPr/>
          <p:nvPr/>
        </p:nvSpPr>
        <p:spPr>
          <a:xfrm>
            <a:off x="8758989" y="3227762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More frames to process?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AEEC21-AD52-4A38-A4A5-4A1189C6E53D}"/>
              </a:ext>
            </a:extLst>
          </p:cNvPr>
          <p:cNvSpPr/>
          <p:nvPr/>
        </p:nvSpPr>
        <p:spPr>
          <a:xfrm>
            <a:off x="8758989" y="4092316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Identify available tracks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2CB8E-8268-4893-9791-0F8E4A52421C}"/>
              </a:ext>
            </a:extLst>
          </p:cNvPr>
          <p:cNvSpPr/>
          <p:nvPr/>
        </p:nvSpPr>
        <p:spPr>
          <a:xfrm>
            <a:off x="8758989" y="4956870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Identify current points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803792-7925-47AA-8AE7-29B3F8608A6E}"/>
              </a:ext>
            </a:extLst>
          </p:cNvPr>
          <p:cNvSpPr/>
          <p:nvPr/>
        </p:nvSpPr>
        <p:spPr>
          <a:xfrm>
            <a:off x="8758989" y="5821424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Calculate linking costs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7D75A-A933-4B5A-BC3C-B0D70ACEBF8C}"/>
              </a:ext>
            </a:extLst>
          </p:cNvPr>
          <p:cNvSpPr/>
          <p:nvPr/>
        </p:nvSpPr>
        <p:spPr>
          <a:xfrm>
            <a:off x="8758989" y="6685978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Calculate optimal assignments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B4926-560D-4895-BC59-68D95145A91A}"/>
              </a:ext>
            </a:extLst>
          </p:cNvPr>
          <p:cNvSpPr/>
          <p:nvPr/>
        </p:nvSpPr>
        <p:spPr>
          <a:xfrm>
            <a:off x="8758989" y="7550532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Points inherit track IDs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3C1136-13CF-48B0-A5EC-AD97A7D5D2AA}"/>
              </a:ext>
            </a:extLst>
          </p:cNvPr>
          <p:cNvSpPr/>
          <p:nvPr/>
        </p:nvSpPr>
        <p:spPr>
          <a:xfrm>
            <a:off x="8758989" y="8415085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Visualise / output tracks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506F4DE-F475-451A-A409-1A7E808D1D68}"/>
              </a:ext>
            </a:extLst>
          </p:cNvPr>
          <p:cNvCxnSpPr>
            <a:cxnSpLocks/>
            <a:stCxn id="12" idx="1"/>
            <a:endCxn id="7" idx="1"/>
          </p:cNvCxnSpPr>
          <p:nvPr/>
        </p:nvCxnSpPr>
        <p:spPr>
          <a:xfrm rot="10800000">
            <a:off x="8758989" y="3417558"/>
            <a:ext cx="12700" cy="4322770"/>
          </a:xfrm>
          <a:prstGeom prst="bent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EED9187-6F14-41B3-A237-5E2794442258}"/>
              </a:ext>
            </a:extLst>
          </p:cNvPr>
          <p:cNvCxnSpPr>
            <a:stCxn id="7" idx="3"/>
            <a:endCxn id="13" idx="3"/>
          </p:cNvCxnSpPr>
          <p:nvPr/>
        </p:nvCxnSpPr>
        <p:spPr>
          <a:xfrm>
            <a:off x="11998989" y="3417558"/>
            <a:ext cx="12700" cy="5187323"/>
          </a:xfrm>
          <a:prstGeom prst="bent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332D023-1882-4F36-AF7F-AD4670B6C5A1}"/>
              </a:ext>
            </a:extLst>
          </p:cNvPr>
          <p:cNvSpPr txBox="1"/>
          <p:nvPr/>
        </p:nvSpPr>
        <p:spPr>
          <a:xfrm>
            <a:off x="12297088" y="5834814"/>
            <a:ext cx="47361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03675D-4D83-47A1-A8FD-37F61360A5F0}"/>
              </a:ext>
            </a:extLst>
          </p:cNvPr>
          <p:cNvSpPr txBox="1"/>
          <p:nvPr/>
        </p:nvSpPr>
        <p:spPr>
          <a:xfrm>
            <a:off x="10469920" y="3651690"/>
            <a:ext cx="1183510" cy="37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Yes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F7ABEC-53A4-48DC-8DF1-1F673C0F4F13}"/>
              </a:ext>
            </a:extLst>
          </p:cNvPr>
          <p:cNvCxnSpPr>
            <a:stCxn id="2" idx="2"/>
            <a:endCxn id="6" idx="0"/>
          </p:cNvCxnSpPr>
          <p:nvPr/>
        </p:nvCxnSpPr>
        <p:spPr>
          <a:xfrm>
            <a:off x="10378989" y="1878245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BF9682-308C-4077-A4DA-26239CF225CF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378989" y="2742799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9512AA7-008B-4CCC-B33A-9246C35F3C01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10378989" y="4471907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0058A9-85A2-4333-9C0C-2DBEF8720B5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10378989" y="5336461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F402667-72ED-457C-B8DE-EE8BDB757D26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0378989" y="6201015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7CFDFA-4407-48F2-9DCA-020C7192B652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10378989" y="7065569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EB01C551-CAED-49AC-857D-C29899E002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58" t="24781" r="51429" b="25532"/>
          <a:stretch/>
        </p:blipFill>
        <p:spPr>
          <a:xfrm>
            <a:off x="1069836" y="1262485"/>
            <a:ext cx="6480000" cy="7768360"/>
          </a:xfrm>
          <a:prstGeom prst="rect">
            <a:avLst/>
          </a:prstGeom>
        </p:spPr>
      </p:pic>
      <p:pic>
        <p:nvPicPr>
          <p:cNvPr id="158" name="cells_detected">
            <a:hlinkClick r:id="" action="ppaction://media"/>
            <a:extLst>
              <a:ext uri="{FF2B5EF4-FFF2-40B4-BE49-F238E27FC236}">
                <a16:creationId xmlns:a16="http://schemas.microsoft.com/office/drawing/2014/main" id="{0D54129A-8328-4B00-8B28-1630B471AC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9836" y="2041090"/>
            <a:ext cx="6480000" cy="6480000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55FE405-C96E-444D-B93B-37CE1537539B}"/>
              </a:ext>
            </a:extLst>
          </p:cNvPr>
          <p:cNvGrpSpPr/>
          <p:nvPr/>
        </p:nvGrpSpPr>
        <p:grpSpPr>
          <a:xfrm>
            <a:off x="11777462" y="3173278"/>
            <a:ext cx="3600000" cy="3600000"/>
            <a:chOff x="2223770" y="1570126"/>
            <a:chExt cx="3960000" cy="3960000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8213F56B-2952-4B56-9237-1827DB090DBF}"/>
                </a:ext>
              </a:extLst>
            </p:cNvPr>
            <p:cNvSpPr/>
            <p:nvPr/>
          </p:nvSpPr>
          <p:spPr>
            <a:xfrm>
              <a:off x="2255520" y="1602740"/>
              <a:ext cx="3896360" cy="38963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2323709-B54A-4E3C-A1E6-53DF3C06EC6A}"/>
                </a:ext>
              </a:extLst>
            </p:cNvPr>
            <p:cNvSpPr/>
            <p:nvPr/>
          </p:nvSpPr>
          <p:spPr>
            <a:xfrm>
              <a:off x="2772866" y="2131060"/>
              <a:ext cx="173534" cy="173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622D8C0F-CBFF-41C8-9C87-09A9DF0DFAE5}"/>
                </a:ext>
              </a:extLst>
            </p:cNvPr>
            <p:cNvSpPr/>
            <p:nvPr/>
          </p:nvSpPr>
          <p:spPr>
            <a:xfrm>
              <a:off x="3250386" y="4071620"/>
              <a:ext cx="173534" cy="173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EE82BFA5-A6C0-40FE-B4BE-3D863C6B8B33}"/>
                </a:ext>
              </a:extLst>
            </p:cNvPr>
            <p:cNvSpPr/>
            <p:nvPr/>
          </p:nvSpPr>
          <p:spPr>
            <a:xfrm>
              <a:off x="4712612" y="2329691"/>
              <a:ext cx="173534" cy="173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0F19855-76A4-4019-9EE4-3CB9F3C8D993}"/>
                </a:ext>
              </a:extLst>
            </p:cNvPr>
            <p:cNvSpPr/>
            <p:nvPr/>
          </p:nvSpPr>
          <p:spPr>
            <a:xfrm>
              <a:off x="4886146" y="3124716"/>
              <a:ext cx="173534" cy="173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01EB4C37-C036-4AC0-9011-8C5D5FA8E358}"/>
                </a:ext>
              </a:extLst>
            </p:cNvPr>
            <p:cNvSpPr txBox="1"/>
            <p:nvPr/>
          </p:nvSpPr>
          <p:spPr>
            <a:xfrm>
              <a:off x="2313940" y="2033161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tx2"/>
                  </a:solidFill>
                </a:rPr>
                <a:t>1A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132DD15B-38BB-4E5E-AB7B-A5E7A4D5F293}"/>
                </a:ext>
              </a:extLst>
            </p:cNvPr>
            <p:cNvSpPr txBox="1"/>
            <p:nvPr/>
          </p:nvSpPr>
          <p:spPr>
            <a:xfrm>
              <a:off x="4256861" y="2231793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tx2"/>
                  </a:solidFill>
                </a:rPr>
                <a:t>1B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BD34E1A-17AA-4E8A-8924-964A7878A756}"/>
                </a:ext>
              </a:extLst>
            </p:cNvPr>
            <p:cNvSpPr txBox="1"/>
            <p:nvPr/>
          </p:nvSpPr>
          <p:spPr>
            <a:xfrm>
              <a:off x="4427220" y="3026818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tx2"/>
                  </a:solidFill>
                </a:rPr>
                <a:t>1C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6D959E3D-F5A4-4364-817C-E8A2F2E7C2A0}"/>
                </a:ext>
              </a:extLst>
            </p:cNvPr>
            <p:cNvSpPr txBox="1"/>
            <p:nvPr/>
          </p:nvSpPr>
          <p:spPr>
            <a:xfrm>
              <a:off x="2780991" y="3973721"/>
              <a:ext cx="56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tx2"/>
                  </a:solidFill>
                </a:rPr>
                <a:t>1D</a:t>
              </a: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491D90BF-FB9B-4013-82A7-48EAC7DA225E}"/>
                </a:ext>
              </a:extLst>
            </p:cNvPr>
            <p:cNvGrpSpPr/>
            <p:nvPr/>
          </p:nvGrpSpPr>
          <p:grpSpPr>
            <a:xfrm>
              <a:off x="2255520" y="1602740"/>
              <a:ext cx="3896360" cy="3896360"/>
              <a:chOff x="6395720" y="1818640"/>
              <a:chExt cx="3896360" cy="3896360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CF9719ED-9C2D-43F1-9504-E7558108413F}"/>
                  </a:ext>
                </a:extLst>
              </p:cNvPr>
              <p:cNvSpPr/>
              <p:nvPr/>
            </p:nvSpPr>
            <p:spPr>
              <a:xfrm>
                <a:off x="6395720" y="1818640"/>
                <a:ext cx="3896360" cy="389636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CD0C1F70-7861-4201-8FFF-50D732A995E0}"/>
                  </a:ext>
                </a:extLst>
              </p:cNvPr>
              <p:cNvSpPr/>
              <p:nvPr/>
            </p:nvSpPr>
            <p:spPr>
              <a:xfrm>
                <a:off x="7029906" y="2840127"/>
                <a:ext cx="173534" cy="17353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41D8A9BE-DE7E-4583-84EB-5C00946EA1F7}"/>
                  </a:ext>
                </a:extLst>
              </p:cNvPr>
              <p:cNvSpPr/>
              <p:nvPr/>
            </p:nvSpPr>
            <p:spPr>
              <a:xfrm>
                <a:off x="9021673" y="2336090"/>
                <a:ext cx="173534" cy="17353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E789BAD-2B7F-44A2-A6BF-D9C99E865B32}"/>
                  </a:ext>
                </a:extLst>
              </p:cNvPr>
              <p:cNvSpPr txBox="1"/>
              <p:nvPr/>
            </p:nvSpPr>
            <p:spPr>
              <a:xfrm>
                <a:off x="8540522" y="2238191"/>
                <a:ext cx="5689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accent2"/>
                    </a:solidFill>
                  </a:rPr>
                  <a:t>2A</a:t>
                </a: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999993B-9613-496E-AD39-C28B45DAFB44}"/>
                  </a:ext>
                </a:extLst>
              </p:cNvPr>
              <p:cNvSpPr txBox="1"/>
              <p:nvPr/>
            </p:nvSpPr>
            <p:spPr>
              <a:xfrm>
                <a:off x="6548755" y="2742228"/>
                <a:ext cx="5689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accent2"/>
                    </a:solidFill>
                  </a:rPr>
                  <a:t>2B</a:t>
                </a: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DD9DD8BA-9C71-4511-80CF-1CA452B90BAE}"/>
                  </a:ext>
                </a:extLst>
              </p:cNvPr>
              <p:cNvSpPr/>
              <p:nvPr/>
            </p:nvSpPr>
            <p:spPr>
              <a:xfrm>
                <a:off x="8646851" y="3695079"/>
                <a:ext cx="173534" cy="17353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168C741-F35A-4CE9-949E-185CE434E4DE}"/>
                  </a:ext>
                </a:extLst>
              </p:cNvPr>
              <p:cNvSpPr txBox="1"/>
              <p:nvPr/>
            </p:nvSpPr>
            <p:spPr>
              <a:xfrm>
                <a:off x="8175225" y="3597180"/>
                <a:ext cx="5689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accent2"/>
                    </a:solidFill>
                  </a:rPr>
                  <a:t>2C</a:t>
                </a:r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394EBB18-C5E7-4DA1-9DBE-11D66D0AE7D9}"/>
                  </a:ext>
                </a:extLst>
              </p:cNvPr>
              <p:cNvSpPr/>
              <p:nvPr/>
            </p:nvSpPr>
            <p:spPr>
              <a:xfrm>
                <a:off x="7534743" y="4976317"/>
                <a:ext cx="173534" cy="17353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0C16ECD8-8632-439A-B13F-A4C3DF4E2319}"/>
                  </a:ext>
                </a:extLst>
              </p:cNvPr>
              <p:cNvSpPr txBox="1"/>
              <p:nvPr/>
            </p:nvSpPr>
            <p:spPr>
              <a:xfrm>
                <a:off x="7053592" y="4878418"/>
                <a:ext cx="5689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accent2"/>
                    </a:solidFill>
                  </a:rPr>
                  <a:t>2D</a:t>
                </a:r>
              </a:p>
            </p:txBody>
          </p:sp>
        </p:grp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772874D0-F03B-413D-A270-6A7025DC3C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3770" y="1570126"/>
              <a:ext cx="3960000" cy="39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3D54CD36-0CEC-4BC1-B54A-C50C78383C8C}"/>
                </a:ext>
              </a:extLst>
            </p:cNvPr>
            <p:cNvSpPr/>
            <p:nvPr/>
          </p:nvSpPr>
          <p:spPr>
            <a:xfrm>
              <a:off x="2772866" y="2131060"/>
              <a:ext cx="173534" cy="173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0EAD7B7-A594-4B7F-A613-269BDD9A551F}"/>
                </a:ext>
              </a:extLst>
            </p:cNvPr>
            <p:cNvSpPr/>
            <p:nvPr/>
          </p:nvSpPr>
          <p:spPr>
            <a:xfrm>
              <a:off x="3250386" y="4071620"/>
              <a:ext cx="173534" cy="173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53D1A28-F54A-4F57-B758-5BD1683E4F45}"/>
                </a:ext>
              </a:extLst>
            </p:cNvPr>
            <p:cNvSpPr/>
            <p:nvPr/>
          </p:nvSpPr>
          <p:spPr>
            <a:xfrm>
              <a:off x="4712612" y="2329691"/>
              <a:ext cx="173534" cy="173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45B23901-C066-4276-B613-804823643240}"/>
                </a:ext>
              </a:extLst>
            </p:cNvPr>
            <p:cNvSpPr/>
            <p:nvPr/>
          </p:nvSpPr>
          <p:spPr>
            <a:xfrm>
              <a:off x="4886146" y="3124716"/>
              <a:ext cx="173534" cy="173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522F6A3-0EAC-49C8-A156-229CB787A6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0675" y="2208213"/>
              <a:ext cx="2109788" cy="4762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976BBD8-660F-463B-B75C-1F1E39A0FDDA}"/>
                </a:ext>
              </a:extLst>
            </p:cNvPr>
            <p:cNvCxnSpPr>
              <a:cxnSpLocks/>
            </p:cNvCxnSpPr>
            <p:nvPr/>
          </p:nvCxnSpPr>
          <p:spPr>
            <a:xfrm>
              <a:off x="2855913" y="2208213"/>
              <a:ext cx="123825" cy="504825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8DB4D65B-8D60-4D73-A7E9-02DBCABED075}"/>
                </a:ext>
              </a:extLst>
            </p:cNvPr>
            <p:cNvCxnSpPr>
              <a:cxnSpLocks/>
            </p:cNvCxnSpPr>
            <p:nvPr/>
          </p:nvCxnSpPr>
          <p:spPr>
            <a:xfrm>
              <a:off x="2865438" y="2217738"/>
              <a:ext cx="1733550" cy="1347787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FCBD9E5-5ECE-42D7-96C3-C20F8BB7479C}"/>
                </a:ext>
              </a:extLst>
            </p:cNvPr>
            <p:cNvCxnSpPr>
              <a:cxnSpLocks/>
            </p:cNvCxnSpPr>
            <p:nvPr/>
          </p:nvCxnSpPr>
          <p:spPr>
            <a:xfrm>
              <a:off x="2860675" y="2212975"/>
              <a:ext cx="623888" cy="2638425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C4753A0-8DC9-4936-952C-EEA5D8C8D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600" y="2203450"/>
              <a:ext cx="165100" cy="21590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90A23A0-B128-4A6A-A5F1-53E49959F94F}"/>
                </a:ext>
              </a:extLst>
            </p:cNvPr>
            <p:cNvCxnSpPr>
              <a:cxnSpLocks/>
              <a:endCxn id="197" idx="3"/>
            </p:cNvCxnSpPr>
            <p:nvPr/>
          </p:nvCxnSpPr>
          <p:spPr>
            <a:xfrm flipH="1">
              <a:off x="2977515" y="2419350"/>
              <a:ext cx="1737360" cy="276255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0651A93-C31D-40E6-A70D-5B4868BE8E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1050" y="2419350"/>
              <a:ext cx="209550" cy="114935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AE692016-94BE-42F0-B6DD-72CBE611B0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9800" y="2419350"/>
              <a:ext cx="1314451" cy="243205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A647780-B401-4828-82A6-4AA8361B0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2050" y="2209800"/>
              <a:ext cx="0" cy="996952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7EFA118-4D52-4E41-8A82-38CDAC16C8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71800" y="2711450"/>
              <a:ext cx="2000250" cy="49530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65153A7-E988-4D5F-92C1-760E25F31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7400" y="3206750"/>
              <a:ext cx="381000" cy="35560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D2442C4-4B94-41A0-BD6A-D492351A90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6150" y="3206750"/>
              <a:ext cx="1485900" cy="163830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5B3B4B6-CA2F-4CE0-AB3C-27F3D7A24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3750" y="2209800"/>
              <a:ext cx="1638300" cy="1949452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EACF454-4F3E-4CAC-903E-700C814C02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0100" y="3562350"/>
              <a:ext cx="1263650" cy="596901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FCB88AC-6A83-49AB-B5C3-3B25413FF13B}"/>
                </a:ext>
              </a:extLst>
            </p:cNvPr>
            <p:cNvCxnSpPr>
              <a:cxnSpLocks/>
            </p:cNvCxnSpPr>
            <p:nvPr/>
          </p:nvCxnSpPr>
          <p:spPr>
            <a:xfrm>
              <a:off x="3333750" y="4165600"/>
              <a:ext cx="146050" cy="67945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37A1A75-1483-4408-BE6C-DF53E154B3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78150" y="2711450"/>
              <a:ext cx="361950" cy="1454151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2" name="Picture 201">
            <a:extLst>
              <a:ext uri="{FF2B5EF4-FFF2-40B4-BE49-F238E27FC236}">
                <a16:creationId xmlns:a16="http://schemas.microsoft.com/office/drawing/2014/main" id="{C52472C8-03BF-4D04-9098-08CE69814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1813" y="6429050"/>
            <a:ext cx="3689859" cy="3600000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A33CBA13-50F3-4314-9820-88D72B4FE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8028" y="5323644"/>
            <a:ext cx="3689859" cy="3600000"/>
          </a:xfrm>
          <a:prstGeom prst="rect">
            <a:avLst/>
          </a:prstGeom>
        </p:spPr>
      </p:pic>
      <p:grpSp>
        <p:nvGrpSpPr>
          <p:cNvPr id="245" name="Group 244">
            <a:extLst>
              <a:ext uri="{FF2B5EF4-FFF2-40B4-BE49-F238E27FC236}">
                <a16:creationId xmlns:a16="http://schemas.microsoft.com/office/drawing/2014/main" id="{6E0C05FE-15D2-4F82-93FA-4B8C59C1A452}"/>
              </a:ext>
            </a:extLst>
          </p:cNvPr>
          <p:cNvGrpSpPr/>
          <p:nvPr/>
        </p:nvGrpSpPr>
        <p:grpSpPr>
          <a:xfrm>
            <a:off x="11387901" y="2849247"/>
            <a:ext cx="3600000" cy="3600000"/>
            <a:chOff x="2107073" y="1465519"/>
            <a:chExt cx="3600000" cy="3600000"/>
          </a:xfrm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FFB0059A-1883-4753-A1DA-C5BD6271CF0E}"/>
                </a:ext>
              </a:extLst>
            </p:cNvPr>
            <p:cNvSpPr/>
            <p:nvPr/>
          </p:nvSpPr>
          <p:spPr>
            <a:xfrm>
              <a:off x="2135937" y="1495168"/>
              <a:ext cx="3542145" cy="35421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35D51E7-E061-4ACF-9BE5-CB174E0DD0BB}"/>
                </a:ext>
              </a:extLst>
            </p:cNvPr>
            <p:cNvSpPr/>
            <p:nvPr/>
          </p:nvSpPr>
          <p:spPr>
            <a:xfrm>
              <a:off x="2606251" y="1975459"/>
              <a:ext cx="157758" cy="1577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4B5BFAB3-8AAA-4A78-9733-973908F2F08B}"/>
                </a:ext>
              </a:extLst>
            </p:cNvPr>
            <p:cNvSpPr/>
            <p:nvPr/>
          </p:nvSpPr>
          <p:spPr>
            <a:xfrm>
              <a:off x="3040360" y="3739604"/>
              <a:ext cx="157758" cy="1577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5B18B10F-D2B2-4AFC-A726-2FA9D059D7BD}"/>
                </a:ext>
              </a:extLst>
            </p:cNvPr>
            <p:cNvSpPr/>
            <p:nvPr/>
          </p:nvSpPr>
          <p:spPr>
            <a:xfrm>
              <a:off x="4369657" y="2156033"/>
              <a:ext cx="157758" cy="1577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6F7AF28-FF5D-4804-8968-3E580024B363}"/>
                </a:ext>
              </a:extLst>
            </p:cNvPr>
            <p:cNvSpPr/>
            <p:nvPr/>
          </p:nvSpPr>
          <p:spPr>
            <a:xfrm>
              <a:off x="4527415" y="2878783"/>
              <a:ext cx="157758" cy="1577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3B9CA881-2DA9-4B91-AD86-FD0939EC7DC6}"/>
                </a:ext>
              </a:extLst>
            </p:cNvPr>
            <p:cNvSpPr txBox="1"/>
            <p:nvPr/>
          </p:nvSpPr>
          <p:spPr>
            <a:xfrm>
              <a:off x="2189046" y="1886460"/>
              <a:ext cx="51723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tx2"/>
                  </a:solidFill>
                </a:rPr>
                <a:t>1A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D8B1AC60-4D8A-4115-B295-D317861D8DDE}"/>
                </a:ext>
              </a:extLst>
            </p:cNvPr>
            <p:cNvSpPr txBox="1"/>
            <p:nvPr/>
          </p:nvSpPr>
          <p:spPr>
            <a:xfrm>
              <a:off x="3955338" y="2067034"/>
              <a:ext cx="51723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tx2"/>
                  </a:solidFill>
                </a:rPr>
                <a:t>1B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17DDAAA7-7209-4FA4-9E70-5FADE6CA0483}"/>
                </a:ext>
              </a:extLst>
            </p:cNvPr>
            <p:cNvSpPr txBox="1"/>
            <p:nvPr/>
          </p:nvSpPr>
          <p:spPr>
            <a:xfrm>
              <a:off x="4110209" y="2789784"/>
              <a:ext cx="51723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tx2"/>
                  </a:solidFill>
                </a:rPr>
                <a:t>1C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DBFC625F-2D7E-4965-A0C4-AC9878CEB4ED}"/>
                </a:ext>
              </a:extLst>
            </p:cNvPr>
            <p:cNvSpPr txBox="1"/>
            <p:nvPr/>
          </p:nvSpPr>
          <p:spPr>
            <a:xfrm>
              <a:off x="2613638" y="3650605"/>
              <a:ext cx="51723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tx2"/>
                  </a:solidFill>
                </a:rPr>
                <a:t>1D</a:t>
              </a:r>
            </a:p>
          </p:txBody>
        </p: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EBF80571-B020-4573-B7CD-A56D03D32044}"/>
                </a:ext>
              </a:extLst>
            </p:cNvPr>
            <p:cNvGrpSpPr/>
            <p:nvPr/>
          </p:nvGrpSpPr>
          <p:grpSpPr>
            <a:xfrm>
              <a:off x="2135937" y="1495168"/>
              <a:ext cx="3542145" cy="3542145"/>
              <a:chOff x="6395720" y="1818640"/>
              <a:chExt cx="3896360" cy="3896360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5C857392-E1FC-46AA-A5D1-43B21FED0985}"/>
                  </a:ext>
                </a:extLst>
              </p:cNvPr>
              <p:cNvSpPr/>
              <p:nvPr/>
            </p:nvSpPr>
            <p:spPr>
              <a:xfrm>
                <a:off x="6395720" y="1818640"/>
                <a:ext cx="3896360" cy="389636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D9F9A516-9A2D-41B4-9764-830853BAB03E}"/>
                  </a:ext>
                </a:extLst>
              </p:cNvPr>
              <p:cNvSpPr/>
              <p:nvPr/>
            </p:nvSpPr>
            <p:spPr>
              <a:xfrm>
                <a:off x="7029906" y="2840127"/>
                <a:ext cx="173534" cy="17353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08EFE037-DED0-42B4-B71A-A9168C27E37A}"/>
                  </a:ext>
                </a:extLst>
              </p:cNvPr>
              <p:cNvSpPr/>
              <p:nvPr/>
            </p:nvSpPr>
            <p:spPr>
              <a:xfrm>
                <a:off x="9021673" y="2336090"/>
                <a:ext cx="173534" cy="17353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CCE4E872-E8B9-4456-86A9-6AE7BD410467}"/>
                  </a:ext>
                </a:extLst>
              </p:cNvPr>
              <p:cNvSpPr txBox="1"/>
              <p:nvPr/>
            </p:nvSpPr>
            <p:spPr>
              <a:xfrm>
                <a:off x="8540522" y="2238191"/>
                <a:ext cx="5689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accent2"/>
                    </a:solidFill>
                  </a:rPr>
                  <a:t>2A</a:t>
                </a:r>
              </a:p>
            </p:txBody>
          </p: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B5AED016-7E4B-4196-8702-8F8803E3DBEF}"/>
                  </a:ext>
                </a:extLst>
              </p:cNvPr>
              <p:cNvSpPr txBox="1"/>
              <p:nvPr/>
            </p:nvSpPr>
            <p:spPr>
              <a:xfrm>
                <a:off x="6548755" y="2742228"/>
                <a:ext cx="5689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accent2"/>
                    </a:solidFill>
                  </a:rPr>
                  <a:t>2B</a:t>
                </a:r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0590BA0C-1039-4E24-86E9-CB65218DD77C}"/>
                  </a:ext>
                </a:extLst>
              </p:cNvPr>
              <p:cNvSpPr/>
              <p:nvPr/>
            </p:nvSpPr>
            <p:spPr>
              <a:xfrm>
                <a:off x="8646851" y="3695079"/>
                <a:ext cx="173534" cy="17353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541A9339-C38D-455C-B902-50ECA53B45E2}"/>
                  </a:ext>
                </a:extLst>
              </p:cNvPr>
              <p:cNvSpPr txBox="1"/>
              <p:nvPr/>
            </p:nvSpPr>
            <p:spPr>
              <a:xfrm>
                <a:off x="8175225" y="3597180"/>
                <a:ext cx="5689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accent2"/>
                    </a:solidFill>
                  </a:rPr>
                  <a:t>2C</a:t>
                </a:r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DD72E285-4A79-40FF-80E2-31F7A58D43D6}"/>
                  </a:ext>
                </a:extLst>
              </p:cNvPr>
              <p:cNvSpPr/>
              <p:nvPr/>
            </p:nvSpPr>
            <p:spPr>
              <a:xfrm>
                <a:off x="7534743" y="4976317"/>
                <a:ext cx="173534" cy="17353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03F6F808-33C5-41ED-B23F-18C695CA4162}"/>
                  </a:ext>
                </a:extLst>
              </p:cNvPr>
              <p:cNvSpPr txBox="1"/>
              <p:nvPr/>
            </p:nvSpPr>
            <p:spPr>
              <a:xfrm>
                <a:off x="7053592" y="4878418"/>
                <a:ext cx="5689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accent2"/>
                    </a:solidFill>
                  </a:rPr>
                  <a:t>2D</a:t>
                </a:r>
              </a:p>
            </p:txBody>
          </p:sp>
        </p:grp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8D5E6756-1F53-4D12-A812-DC72330336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7073" y="1465519"/>
              <a:ext cx="3600000" cy="360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094C6257-AE75-4551-93E8-25E1779DA00B}"/>
                </a:ext>
              </a:extLst>
            </p:cNvPr>
            <p:cNvSpPr/>
            <p:nvPr/>
          </p:nvSpPr>
          <p:spPr>
            <a:xfrm>
              <a:off x="2606251" y="1975459"/>
              <a:ext cx="157758" cy="1577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B0EF1183-D50B-4DC9-8FD2-DC41A7DC7140}"/>
                </a:ext>
              </a:extLst>
            </p:cNvPr>
            <p:cNvSpPr/>
            <p:nvPr/>
          </p:nvSpPr>
          <p:spPr>
            <a:xfrm>
              <a:off x="3040360" y="3739604"/>
              <a:ext cx="157758" cy="1577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00382D5A-451B-4DAA-A501-409826268938}"/>
                </a:ext>
              </a:extLst>
            </p:cNvPr>
            <p:cNvSpPr/>
            <p:nvPr/>
          </p:nvSpPr>
          <p:spPr>
            <a:xfrm>
              <a:off x="4369657" y="2156033"/>
              <a:ext cx="157758" cy="1577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4121B5E2-BDE3-47E8-83FB-F86A298D0112}"/>
                </a:ext>
              </a:extLst>
            </p:cNvPr>
            <p:cNvSpPr/>
            <p:nvPr/>
          </p:nvSpPr>
          <p:spPr>
            <a:xfrm>
              <a:off x="4527415" y="2878783"/>
              <a:ext cx="157758" cy="1577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EF63100-74EA-4556-818B-8ED5B2D032C1}"/>
                </a:ext>
              </a:extLst>
            </p:cNvPr>
            <p:cNvCxnSpPr>
              <a:cxnSpLocks/>
            </p:cNvCxnSpPr>
            <p:nvPr/>
          </p:nvCxnSpPr>
          <p:spPr>
            <a:xfrm>
              <a:off x="2681748" y="2045598"/>
              <a:ext cx="112568" cy="458932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DF0C3FA-302D-4077-B044-72D36683C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9646" y="2041268"/>
              <a:ext cx="150091" cy="19627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7CC172FC-E62A-4B16-8B65-B42F956144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4918" y="2953359"/>
              <a:ext cx="346364" cy="32327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FAE5524-E92D-4062-B8EE-59FCAC966B72}"/>
                </a:ext>
              </a:extLst>
            </p:cNvPr>
            <p:cNvCxnSpPr>
              <a:cxnSpLocks/>
            </p:cNvCxnSpPr>
            <p:nvPr/>
          </p:nvCxnSpPr>
          <p:spPr>
            <a:xfrm>
              <a:off x="3116146" y="3825041"/>
              <a:ext cx="132773" cy="617682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688B7B27-C319-413B-B4A4-24F471EF44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63345" t="31947" r="24983" b="18516"/>
          <a:stretch/>
        </p:blipFill>
        <p:spPr>
          <a:xfrm>
            <a:off x="1052538" y="1253631"/>
            <a:ext cx="6503017" cy="7765559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B5B88EB0-FBEB-4444-BB54-593584F893C0}"/>
              </a:ext>
            </a:extLst>
          </p:cNvPr>
          <p:cNvSpPr/>
          <p:nvPr/>
        </p:nvSpPr>
        <p:spPr>
          <a:xfrm>
            <a:off x="6315225" y="1600832"/>
            <a:ext cx="680956" cy="5697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4418DCB-09DB-4DF8-90E0-92890349291F}"/>
              </a:ext>
            </a:extLst>
          </p:cNvPr>
          <p:cNvCxnSpPr/>
          <p:nvPr/>
        </p:nvCxnSpPr>
        <p:spPr>
          <a:xfrm>
            <a:off x="10378989" y="3618640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DA5237CA-3BE1-4C80-B0C1-8C1053003D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25868" t="21820" r="50381" b="32109"/>
          <a:stretch/>
        </p:blipFill>
        <p:spPr>
          <a:xfrm>
            <a:off x="1051363" y="1662112"/>
            <a:ext cx="6455472" cy="704331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D634F476-E7F1-413E-8B5A-0364ABA3D73D}"/>
              </a:ext>
            </a:extLst>
          </p:cNvPr>
          <p:cNvSpPr/>
          <p:nvPr/>
        </p:nvSpPr>
        <p:spPr>
          <a:xfrm>
            <a:off x="6411871" y="7218038"/>
            <a:ext cx="607950" cy="246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73FDB95-257A-4CCF-8D5E-E698D6E37B2A}"/>
              </a:ext>
            </a:extLst>
          </p:cNvPr>
          <p:cNvSpPr/>
          <p:nvPr/>
        </p:nvSpPr>
        <p:spPr>
          <a:xfrm>
            <a:off x="6411871" y="6972673"/>
            <a:ext cx="607950" cy="246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4D1E77-49A5-41C5-9D27-CC25FBC903C1}"/>
              </a:ext>
            </a:extLst>
          </p:cNvPr>
          <p:cNvSpPr/>
          <p:nvPr/>
        </p:nvSpPr>
        <p:spPr>
          <a:xfrm>
            <a:off x="6411869" y="6722658"/>
            <a:ext cx="607950" cy="246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15AFCD5-A341-4318-902E-1038A5064BCA}"/>
              </a:ext>
            </a:extLst>
          </p:cNvPr>
          <p:cNvSpPr/>
          <p:nvPr/>
        </p:nvSpPr>
        <p:spPr>
          <a:xfrm>
            <a:off x="6411871" y="6476922"/>
            <a:ext cx="607950" cy="246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079335B-0CF0-4F5D-AC40-27DA54132319}"/>
              </a:ext>
            </a:extLst>
          </p:cNvPr>
          <p:cNvSpPr/>
          <p:nvPr/>
        </p:nvSpPr>
        <p:spPr>
          <a:xfrm>
            <a:off x="6411869" y="5281354"/>
            <a:ext cx="607950" cy="246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E7F3FA7-8BBC-47B3-BB10-195091A53311}"/>
              </a:ext>
            </a:extLst>
          </p:cNvPr>
          <p:cNvSpPr/>
          <p:nvPr/>
        </p:nvSpPr>
        <p:spPr>
          <a:xfrm>
            <a:off x="6411869" y="5031339"/>
            <a:ext cx="607950" cy="246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C25FC95-0D74-4022-A5AD-27F4944760B0}"/>
              </a:ext>
            </a:extLst>
          </p:cNvPr>
          <p:cNvSpPr/>
          <p:nvPr/>
        </p:nvSpPr>
        <p:spPr>
          <a:xfrm>
            <a:off x="6411868" y="3362981"/>
            <a:ext cx="607950" cy="246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95A42FA-7A5C-4490-9956-231C8BD97DBD}"/>
              </a:ext>
            </a:extLst>
          </p:cNvPr>
          <p:cNvSpPr/>
          <p:nvPr/>
        </p:nvSpPr>
        <p:spPr>
          <a:xfrm>
            <a:off x="6411868" y="7462585"/>
            <a:ext cx="607950" cy="11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567630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133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9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8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2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0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3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5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9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4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56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5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68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0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"/>
                            </p:stCondLst>
                            <p:childTnLst>
                              <p:par>
                                <p:cTn id="172" presetID="7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4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3" presetClass="emph" presetSubtype="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7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9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3" presetClass="emph" presetSubtype="2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20"/>
                            </p:stCondLst>
                            <p:childTnLst>
                              <p:par>
                                <p:cTn id="183" presetID="7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3" presetClass="emph" presetSubtype="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8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8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3" presetClass="emph" presetSubtype="2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030"/>
                            </p:stCondLst>
                            <p:childTnLst>
                              <p:par>
                                <p:cTn id="194" presetID="7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3" presetClass="emph" presetSubtype="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8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9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0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1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3" presetClass="emph" presetSubtype="2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3040"/>
                            </p:stCondLst>
                            <p:childTnLst>
                              <p:par>
                                <p:cTn id="205" presetID="7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7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3" presetClass="emph" presetSubtype="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9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0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12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" presetClass="emph" presetSubtype="2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4050"/>
                            </p:stCondLst>
                            <p:childTnLst>
                              <p:par>
                                <p:cTn id="216" presetID="7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8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3" presetClass="emph" presetSubtype="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0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1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22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3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3" presetClass="emph" presetSubtype="2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60"/>
                            </p:stCondLst>
                            <p:childTnLst>
                              <p:par>
                                <p:cTn id="227" presetID="7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2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9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3" presetClass="emph" presetSubtype="2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1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2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3" presetClass="emph" presetSubtype="2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0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1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3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4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3" presetClass="emph" presetSubtype="2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9" fill="hold" display="0">
                  <p:stCondLst>
                    <p:cond delay="indefinite"/>
                  </p:stCondLst>
                </p:cTn>
                <p:tgtEl>
                  <p:spTgt spid="158"/>
                </p:tgtEl>
              </p:cMediaNode>
            </p:video>
          </p:childTnLst>
        </p:cTn>
      </p:par>
    </p:tnLst>
    <p:bldLst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00" grpId="0" animBg="1"/>
      <p:bldP spid="100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21" grpId="0" animBg="1"/>
      <p:bldP spid="12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Format of the session</a:t>
            </a:r>
            <a:endParaRPr sz="3600" dirty="0"/>
          </a:p>
        </p:txBody>
      </p:sp>
      <p:sp>
        <p:nvSpPr>
          <p:cNvPr id="8" name="Main points of the slide.…">
            <a:extLst>
              <a:ext uri="{FF2B5EF4-FFF2-40B4-BE49-F238E27FC236}">
                <a16:creationId xmlns:a16="http://schemas.microsoft.com/office/drawing/2014/main" id="{F129C42F-9F44-4CAC-8D7C-578FF4A5FC54}"/>
              </a:ext>
            </a:extLst>
          </p:cNvPr>
          <p:cNvSpPr txBox="1">
            <a:spLocks/>
          </p:cNvSpPr>
          <p:nvPr/>
        </p:nvSpPr>
        <p:spPr>
          <a:xfrm>
            <a:off x="695395" y="6278353"/>
            <a:ext cx="11614010" cy="238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2248" tIns="72248" rIns="72248" bIns="72248" anchor="t">
            <a:noAutofit/>
          </a:bodyPr>
          <a:lstStyle>
            <a:lvl1pPr marL="0" marR="57799" indent="0" algn="l" defTabSz="130048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>
                  <a:solidFill>
                    <a:srgbClr val="034D64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78839" marR="57799" indent="-380999" algn="l" defTabSz="1300480" latinLnBrk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>
                  <a:solidFill>
                    <a:srgbClr val="034D64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9839" marR="57799" indent="-3048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>
                  <a:solidFill>
                    <a:srgbClr val="034D64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17039" marR="57799" indent="-304800" algn="l" defTabSz="130048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>
                  <a:solidFill>
                    <a:srgbClr val="034D64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74239" marR="57799" indent="-304800" algn="l" defTabSz="130048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>
                  <a:solidFill>
                    <a:srgbClr val="034D64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GB" sz="2000" dirty="0"/>
              <a:t>Aims</a:t>
            </a:r>
          </a:p>
          <a:p>
            <a:pPr lvl="1" hangingPunct="1"/>
            <a:r>
              <a:rPr lang="en-GB" sz="2000" dirty="0"/>
              <a:t>Through 10 exercises we will build up a functional tracking workflow</a:t>
            </a:r>
          </a:p>
          <a:p>
            <a:pPr hangingPunct="1"/>
            <a:endParaRPr lang="en-GB" sz="2000" dirty="0"/>
          </a:p>
          <a:p>
            <a:pPr hangingPunct="1"/>
            <a:r>
              <a:rPr lang="en-GB" sz="2000" dirty="0"/>
              <a:t>Most exercises will have the following format</a:t>
            </a:r>
          </a:p>
          <a:p>
            <a:pPr lvl="1" hangingPunct="1"/>
            <a:r>
              <a:rPr lang="en-GB" sz="2000" dirty="0"/>
              <a:t>Introduction, including aims and important notes / code examples</a:t>
            </a:r>
          </a:p>
          <a:p>
            <a:pPr lvl="1" hangingPunct="1"/>
            <a:r>
              <a:rPr lang="en-GB" sz="2000" dirty="0"/>
              <a:t>A function with pre-determined arguments and outputs, which needs to be completed</a:t>
            </a:r>
          </a:p>
          <a:p>
            <a:pPr lvl="1" hangingPunct="1"/>
            <a:r>
              <a:rPr lang="en-GB" sz="2000" dirty="0"/>
              <a:t>A pre-prepared “test space”, which runs the function in the relevant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9A73D-C5C1-4BD8-8C67-82DDA63BE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77" t="15845" r="12673" b="35741"/>
          <a:stretch/>
        </p:blipFill>
        <p:spPr>
          <a:xfrm>
            <a:off x="2056732" y="1091033"/>
            <a:ext cx="8891335" cy="4813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9C07FC-57B4-4ED8-AD08-921B21EB9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31" t="8260" r="12663" b="65406"/>
          <a:stretch/>
        </p:blipFill>
        <p:spPr>
          <a:xfrm>
            <a:off x="2056732" y="1540042"/>
            <a:ext cx="8891335" cy="2622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75757-9DE2-4A04-B5CE-A18FE42626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62259" t="43151" r="12679" b="35075"/>
          <a:stretch/>
        </p:blipFill>
        <p:spPr>
          <a:xfrm>
            <a:off x="2056731" y="1552074"/>
            <a:ext cx="8891335" cy="21727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AF598A-BDF5-40DC-B765-88B5F54347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25" t="34269" r="12669" b="19599"/>
          <a:stretch/>
        </p:blipFill>
        <p:spPr>
          <a:xfrm>
            <a:off x="2056731" y="1552075"/>
            <a:ext cx="8891335" cy="4594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986631-4F89-455F-BA21-0509CCB41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25" t="34269" r="12669" b="39288"/>
          <a:stretch/>
        </p:blipFill>
        <p:spPr>
          <a:xfrm>
            <a:off x="2056731" y="1552075"/>
            <a:ext cx="8891335" cy="263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594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Import any functions we will use later on</a:t>
            </a:r>
          </a:p>
          <a:p>
            <a:pPr lvl="1"/>
            <a:r>
              <a:rPr lang="en-GB" sz="2000" dirty="0"/>
              <a:t>Set </a:t>
            </a:r>
            <a:r>
              <a:rPr lang="en-GB" sz="2000" dirty="0" err="1"/>
              <a:t>Numpy</a:t>
            </a:r>
            <a:r>
              <a:rPr lang="en-GB" sz="2000" dirty="0"/>
              <a:t> and Pandas to display numbers to 2 decimal places</a:t>
            </a:r>
          </a:p>
          <a:p>
            <a:pPr lvl="1"/>
            <a:r>
              <a:rPr lang="en-GB" sz="2000" dirty="0"/>
              <a:t>Create an "infinity" variable, which we will use during tracking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0 - Getting started</a:t>
            </a:r>
            <a:endParaRPr sz="3600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AFA8313-31D5-4DE6-8CD4-83E6A9C95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18" y="1749794"/>
            <a:ext cx="1865870" cy="186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A04C7E34-5405-418E-91DF-3F3EB84A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244" y="1667881"/>
            <a:ext cx="4911124" cy="19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8F0DF072-6B9E-46E2-8806-87F9A0FC1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403" y="4060557"/>
            <a:ext cx="1905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3DF717D-CB75-4208-877E-F34F5F93D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74" y="4169135"/>
            <a:ext cx="7684321" cy="160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2390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Load object coordinates from ../data/UntrackedCoordinates.csv into a Pandas dataframe</a:t>
            </a:r>
          </a:p>
          <a:p>
            <a:pPr lvl="1"/>
            <a:r>
              <a:rPr lang="en-GB" sz="2000" dirty="0"/>
              <a:t>Load the timeseries images corresponding to the coordinates into a 3D </a:t>
            </a:r>
            <a:r>
              <a:rPr lang="en-GB" sz="2000" dirty="0" err="1"/>
              <a:t>Numpy</a:t>
            </a:r>
            <a:r>
              <a:rPr lang="en-GB" sz="2000" dirty="0"/>
              <a:t> array</a:t>
            </a:r>
          </a:p>
          <a:p>
            <a:pPr lvl="1"/>
            <a:r>
              <a:rPr lang="en-GB" sz="2000" dirty="0"/>
              <a:t>Display the first few lines of the coordinate dataframe</a:t>
            </a:r>
          </a:p>
          <a:p>
            <a:pPr lvl="1"/>
            <a:r>
              <a:rPr lang="en-GB" sz="2000" dirty="0"/>
              <a:t>Visualise the coordinates as an overlay on the timeseries images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1 - Loading coordinates and visualising</a:t>
            </a:r>
            <a:endParaRPr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54D58C-81AD-4271-BF47-9FD29D331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58" t="24781" r="51429" b="25532"/>
          <a:stretch/>
        </p:blipFill>
        <p:spPr>
          <a:xfrm>
            <a:off x="1130968" y="1280019"/>
            <a:ext cx="3970421" cy="47598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92403-D7CA-4528-A864-B42F21008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28" t="29057" r="30983" b="10581"/>
          <a:stretch/>
        </p:blipFill>
        <p:spPr>
          <a:xfrm>
            <a:off x="6309229" y="1352210"/>
            <a:ext cx="5377868" cy="460064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D7FA94-DA0C-4F03-AEA4-42C9F499528C}"/>
              </a:ext>
            </a:extLst>
          </p:cNvPr>
          <p:cNvCxnSpPr>
            <a:cxnSpLocks/>
          </p:cNvCxnSpPr>
          <p:nvPr/>
        </p:nvCxnSpPr>
        <p:spPr>
          <a:xfrm>
            <a:off x="5257798" y="3652534"/>
            <a:ext cx="943145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3577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Create a function to get a list of row indices corresponding to coordinates in a specific frame</a:t>
            </a:r>
          </a:p>
          <a:p>
            <a:pPr lvl="1"/>
            <a:r>
              <a:rPr lang="en-GB" sz="2000" dirty="0"/>
              <a:t>Arguments: The coordinates dataframe and the frame number as arguments</a:t>
            </a:r>
          </a:p>
          <a:p>
            <a:pPr lvl="1"/>
            <a:r>
              <a:rPr lang="en-GB" sz="2000" dirty="0"/>
              <a:t>Return: A list of row indices locating the relevant points in the coordinates dataframe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2 - Extracting coordinates for a specific timepoint</a:t>
            </a:r>
            <a:endParaRPr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1C121-EC60-4735-AD45-F7F909718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58" t="24782" r="51429" b="25745"/>
          <a:stretch/>
        </p:blipFill>
        <p:spPr>
          <a:xfrm>
            <a:off x="4517189" y="1328147"/>
            <a:ext cx="3970421" cy="473927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DF28C2-F142-4EC9-972E-5E1FB7BDF401}"/>
              </a:ext>
            </a:extLst>
          </p:cNvPr>
          <p:cNvGrpSpPr/>
          <p:nvPr/>
        </p:nvGrpSpPr>
        <p:grpSpPr>
          <a:xfrm>
            <a:off x="1094873" y="1540042"/>
            <a:ext cx="5823285" cy="3477126"/>
            <a:chOff x="1094873" y="1540042"/>
            <a:chExt cx="5823285" cy="34771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717282-8D9C-4ABE-8F0E-F23F19204AA3}"/>
                </a:ext>
              </a:extLst>
            </p:cNvPr>
            <p:cNvSpPr/>
            <p:nvPr/>
          </p:nvSpPr>
          <p:spPr>
            <a:xfrm>
              <a:off x="6502400" y="1540042"/>
              <a:ext cx="415758" cy="34771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7E6AE7-5EFE-4EDC-BA83-9ED21EE930A7}"/>
                </a:ext>
              </a:extLst>
            </p:cNvPr>
            <p:cNvSpPr/>
            <p:nvPr/>
          </p:nvSpPr>
          <p:spPr>
            <a:xfrm>
              <a:off x="4848726" y="1540042"/>
              <a:ext cx="212560" cy="34771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086417-9554-40D4-9FFE-70E2C625EAB6}"/>
                </a:ext>
              </a:extLst>
            </p:cNvPr>
            <p:cNvSpPr txBox="1"/>
            <p:nvPr/>
          </p:nvSpPr>
          <p:spPr>
            <a:xfrm>
              <a:off x="1094873" y="3875557"/>
              <a:ext cx="286351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Row indices for coordinates in frame 0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78EA4D6-10D3-48D3-8B09-0726E01ED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2747" y="3278605"/>
              <a:ext cx="1515979" cy="59695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42086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Assign unique track ID numbers to the rows in the coordinates dataframe ("</a:t>
            </a:r>
            <a:r>
              <a:rPr lang="en-GB" sz="2000" dirty="0" err="1"/>
              <a:t>coords</a:t>
            </a:r>
            <a:r>
              <a:rPr lang="en-GB" sz="2000" dirty="0"/>
              <a:t>") that match the provided rows</a:t>
            </a:r>
          </a:p>
          <a:p>
            <a:pPr lvl="1"/>
            <a:r>
              <a:rPr lang="en-GB" sz="2000" dirty="0"/>
              <a:t>Arguments: The coordinates dataframe and the row indices to assign track IDs for</a:t>
            </a:r>
          </a:p>
          <a:p>
            <a:pPr lvl="1"/>
            <a:r>
              <a:rPr lang="en-GB" sz="2000" dirty="0"/>
              <a:t>Return: Nothing!  This function will update the input dataframe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3 - Assign tracks IDs to coordinates in first frame</a:t>
            </a:r>
            <a:endParaRPr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17C60A-3ED2-4BA5-A4CB-B4C865DADE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3345" t="31947" r="24983" b="18516"/>
          <a:stretch/>
        </p:blipFill>
        <p:spPr>
          <a:xfrm>
            <a:off x="7046165" y="1328147"/>
            <a:ext cx="3970421" cy="473927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0A85EE0-3903-495F-9637-573702353E70}"/>
              </a:ext>
            </a:extLst>
          </p:cNvPr>
          <p:cNvGrpSpPr/>
          <p:nvPr/>
        </p:nvGrpSpPr>
        <p:grpSpPr>
          <a:xfrm>
            <a:off x="4517189" y="1328147"/>
            <a:ext cx="3970421" cy="4739278"/>
            <a:chOff x="4517189" y="1328147"/>
            <a:chExt cx="3970421" cy="473927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6E0909-C8BF-44F6-9251-C85A4EBFA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258" t="24782" r="51429" b="25745"/>
            <a:stretch/>
          </p:blipFill>
          <p:spPr>
            <a:xfrm>
              <a:off x="4517189" y="1328147"/>
              <a:ext cx="3970421" cy="473927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50D7C4-9229-4DB4-9990-3339E416AB0D}"/>
                </a:ext>
              </a:extLst>
            </p:cNvPr>
            <p:cNvSpPr/>
            <p:nvPr/>
          </p:nvSpPr>
          <p:spPr>
            <a:xfrm>
              <a:off x="4848725" y="1540042"/>
              <a:ext cx="212400" cy="34771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60CC7C4-06BD-4DFC-A3F6-6B84A5364DE9}"/>
              </a:ext>
            </a:extLst>
          </p:cNvPr>
          <p:cNvSpPr/>
          <p:nvPr/>
        </p:nvSpPr>
        <p:spPr>
          <a:xfrm>
            <a:off x="10259299" y="1540042"/>
            <a:ext cx="415758" cy="3477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8EF479-6E14-4829-8058-7C500A6D3401}"/>
              </a:ext>
            </a:extLst>
          </p:cNvPr>
          <p:cNvCxnSpPr>
            <a:cxnSpLocks/>
          </p:cNvCxnSpPr>
          <p:nvPr/>
        </p:nvCxnSpPr>
        <p:spPr>
          <a:xfrm>
            <a:off x="6030828" y="3628470"/>
            <a:ext cx="943145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41755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9.89583E-7 L -0.20117 9.89583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Main points of the slide.…"/>
          <p:cNvSpPr txBox="1">
            <a:spLocks noGrp="1"/>
          </p:cNvSpPr>
          <p:nvPr>
            <p:ph type="body" sz="half" idx="1"/>
          </p:nvPr>
        </p:nvSpPr>
        <p:spPr>
          <a:xfrm>
            <a:off x="695395" y="6278353"/>
            <a:ext cx="11614010" cy="2384214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Aims</a:t>
            </a:r>
          </a:p>
          <a:p>
            <a:pPr lvl="1"/>
            <a:r>
              <a:rPr lang="en-GB" sz="2000" dirty="0"/>
              <a:t>Get a list containing the row indices of the most recent coordinate for each track</a:t>
            </a:r>
          </a:p>
          <a:p>
            <a:pPr lvl="1"/>
            <a:r>
              <a:rPr lang="en-GB" sz="2000" dirty="0"/>
              <a:t>Arguments: The coordinates dataframe</a:t>
            </a:r>
          </a:p>
          <a:p>
            <a:pPr lvl="1"/>
            <a:r>
              <a:rPr lang="en-GB" sz="2000" dirty="0"/>
              <a:t>Return: A list of row indices for the most recent instance of each track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76633" y="9314743"/>
            <a:ext cx="284300" cy="42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55" name="Title of slide (e.g. Conventional Microscopy)"/>
          <p:cNvSpPr txBox="1">
            <a:spLocks noGrp="1"/>
          </p:cNvSpPr>
          <p:nvPr>
            <p:ph type="title"/>
          </p:nvPr>
        </p:nvSpPr>
        <p:spPr>
          <a:xfrm>
            <a:off x="94400" y="78588"/>
            <a:ext cx="12816000" cy="900000"/>
          </a:xfrm>
          <a:prstGeom prst="rect">
            <a:avLst/>
          </a:prstGeom>
        </p:spPr>
        <p:txBody>
          <a:bodyPr/>
          <a:lstStyle/>
          <a:p>
            <a:r>
              <a:rPr lang="en-GB" sz="3600" dirty="0"/>
              <a:t>Exercise 4a - Getting all tracks </a:t>
            </a:r>
            <a:endParaRPr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ED213F-659D-4E21-B108-02CE5F8FC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5868" t="21820" r="50381" b="32109"/>
          <a:stretch/>
        </p:blipFill>
        <p:spPr>
          <a:xfrm>
            <a:off x="1545055" y="1328147"/>
            <a:ext cx="4343732" cy="47392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956C7A-ED54-473D-9DAC-FFA7BB614B5D}"/>
              </a:ext>
            </a:extLst>
          </p:cNvPr>
          <p:cNvSpPr/>
          <p:nvPr/>
        </p:nvSpPr>
        <p:spPr>
          <a:xfrm>
            <a:off x="6694908" y="2853430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Identify unique track IDs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D17681-DC0C-4C26-ABE9-77263FFF84A0}"/>
              </a:ext>
            </a:extLst>
          </p:cNvPr>
          <p:cNvSpPr/>
          <p:nvPr/>
        </p:nvSpPr>
        <p:spPr>
          <a:xfrm>
            <a:off x="6694908" y="3717984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Get last instance of each track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79398E-C114-4F35-8D1F-65D8BBD75E45}"/>
              </a:ext>
            </a:extLst>
          </p:cNvPr>
          <p:cNvSpPr/>
          <p:nvPr/>
        </p:nvSpPr>
        <p:spPr>
          <a:xfrm>
            <a:off x="6694908" y="4582538"/>
            <a:ext cx="3240000" cy="37959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tx1"/>
                </a:solidFill>
              </a:rPr>
              <a:t>Get row indices for each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9038F0-975D-44B1-A93C-34D5FC217630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8314908" y="3233021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A9EE3B-51F5-4C08-BE4C-101D02CB3896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8314908" y="4097575"/>
            <a:ext cx="0" cy="4849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24EE9C0-12D6-4E48-887D-6AC027C90CD2}"/>
              </a:ext>
            </a:extLst>
          </p:cNvPr>
          <p:cNvGrpSpPr/>
          <p:nvPr/>
        </p:nvGrpSpPr>
        <p:grpSpPr>
          <a:xfrm>
            <a:off x="9934908" y="2850539"/>
            <a:ext cx="2096670" cy="379591"/>
            <a:chOff x="9934908" y="2850539"/>
            <a:chExt cx="2096670" cy="3795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BCA25C-F41E-4D68-83C0-029C273789DB}"/>
                </a:ext>
              </a:extLst>
            </p:cNvPr>
            <p:cNvSpPr txBox="1"/>
            <p:nvPr/>
          </p:nvSpPr>
          <p:spPr>
            <a:xfrm>
              <a:off x="10520949" y="2850539"/>
              <a:ext cx="1510629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800" dirty="0">
                  <a:solidFill>
                    <a:schemeClr val="tx1"/>
                  </a:solidFill>
                </a:rPr>
                <a:t>2,3,4,5,6,8,9</a:t>
              </a:r>
              <a:endPara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ECD71A6-49FD-47B1-BFF5-79D23F3DE47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177390" y="2805358"/>
              <a:ext cx="0" cy="48496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72A6B1-B817-472A-B972-AA4EB7BEE5BA}"/>
              </a:ext>
            </a:extLst>
          </p:cNvPr>
          <p:cNvGrpSpPr/>
          <p:nvPr/>
        </p:nvGrpSpPr>
        <p:grpSpPr>
          <a:xfrm>
            <a:off x="5152010" y="2472621"/>
            <a:ext cx="409077" cy="2759575"/>
            <a:chOff x="4730908" y="2472621"/>
            <a:chExt cx="409077" cy="275957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BEDAE2-643D-420C-9FA4-716086F309C4}"/>
                </a:ext>
              </a:extLst>
            </p:cNvPr>
            <p:cNvSpPr/>
            <p:nvPr/>
          </p:nvSpPr>
          <p:spPr>
            <a:xfrm>
              <a:off x="4730910" y="5066596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36F3F7-F5AE-49AE-A6BE-BABAFCA22992}"/>
                </a:ext>
              </a:extLst>
            </p:cNvPr>
            <p:cNvSpPr/>
            <p:nvPr/>
          </p:nvSpPr>
          <p:spPr>
            <a:xfrm>
              <a:off x="4730910" y="4901496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FC19910-A104-430B-852F-50869948D2D9}"/>
                </a:ext>
              </a:extLst>
            </p:cNvPr>
            <p:cNvSpPr/>
            <p:nvPr/>
          </p:nvSpPr>
          <p:spPr>
            <a:xfrm>
              <a:off x="4730909" y="4733267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BCD546F-1AB1-4FD8-B604-F83EBC85DD4E}"/>
                </a:ext>
              </a:extLst>
            </p:cNvPr>
            <p:cNvSpPr/>
            <p:nvPr/>
          </p:nvSpPr>
          <p:spPr>
            <a:xfrm>
              <a:off x="4730910" y="4567917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410FE0-2896-4FC0-B801-7A14CF54778F}"/>
                </a:ext>
              </a:extLst>
            </p:cNvPr>
            <p:cNvSpPr/>
            <p:nvPr/>
          </p:nvSpPr>
          <p:spPr>
            <a:xfrm>
              <a:off x="4730909" y="3763448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E1A86F-AA01-4B10-BCB2-4537F443CC78}"/>
                </a:ext>
              </a:extLst>
            </p:cNvPr>
            <p:cNvSpPr/>
            <p:nvPr/>
          </p:nvSpPr>
          <p:spPr>
            <a:xfrm>
              <a:off x="4730909" y="3595219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5EBE1C8-AEFB-4CBB-B499-41258A86909F}"/>
                </a:ext>
              </a:extLst>
            </p:cNvPr>
            <p:cNvSpPr/>
            <p:nvPr/>
          </p:nvSpPr>
          <p:spPr>
            <a:xfrm>
              <a:off x="4730908" y="2472621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DA27C1-27E2-4944-94DB-F4F85009134D}"/>
              </a:ext>
            </a:extLst>
          </p:cNvPr>
          <p:cNvGrpSpPr/>
          <p:nvPr/>
        </p:nvGrpSpPr>
        <p:grpSpPr>
          <a:xfrm>
            <a:off x="1794664" y="2472621"/>
            <a:ext cx="324000" cy="2759575"/>
            <a:chOff x="4730908" y="2472621"/>
            <a:chExt cx="409077" cy="275957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A6D6020-2C27-4FBD-BA08-F18B95ACFDA3}"/>
                </a:ext>
              </a:extLst>
            </p:cNvPr>
            <p:cNvSpPr/>
            <p:nvPr/>
          </p:nvSpPr>
          <p:spPr>
            <a:xfrm>
              <a:off x="4730910" y="5066596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478E72-AB73-438E-A186-0F224AEC5278}"/>
                </a:ext>
              </a:extLst>
            </p:cNvPr>
            <p:cNvSpPr/>
            <p:nvPr/>
          </p:nvSpPr>
          <p:spPr>
            <a:xfrm>
              <a:off x="4730910" y="4901496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0FB552B-5279-4E70-A41B-F96FBB4F6CF2}"/>
                </a:ext>
              </a:extLst>
            </p:cNvPr>
            <p:cNvSpPr/>
            <p:nvPr/>
          </p:nvSpPr>
          <p:spPr>
            <a:xfrm>
              <a:off x="4730909" y="4733267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6658FD-C831-4F3D-9B04-D77A3659525F}"/>
                </a:ext>
              </a:extLst>
            </p:cNvPr>
            <p:cNvSpPr/>
            <p:nvPr/>
          </p:nvSpPr>
          <p:spPr>
            <a:xfrm>
              <a:off x="4730910" y="4567917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181BF64-05C1-4298-9CE7-3BB3453E4708}"/>
                </a:ext>
              </a:extLst>
            </p:cNvPr>
            <p:cNvSpPr/>
            <p:nvPr/>
          </p:nvSpPr>
          <p:spPr>
            <a:xfrm>
              <a:off x="4730909" y="3763448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7430E79-DD96-4352-B07B-16AF27E058C1}"/>
                </a:ext>
              </a:extLst>
            </p:cNvPr>
            <p:cNvSpPr/>
            <p:nvPr/>
          </p:nvSpPr>
          <p:spPr>
            <a:xfrm>
              <a:off x="4730909" y="3595219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6B50896-3F5E-4023-B8A9-DFABCCFA2E45}"/>
                </a:ext>
              </a:extLst>
            </p:cNvPr>
            <p:cNvSpPr/>
            <p:nvPr/>
          </p:nvSpPr>
          <p:spPr>
            <a:xfrm>
              <a:off x="4730908" y="2472621"/>
              <a:ext cx="409075" cy="16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589553-FF5C-419D-91A9-5221E51F0E05}"/>
              </a:ext>
            </a:extLst>
          </p:cNvPr>
          <p:cNvGrpSpPr/>
          <p:nvPr/>
        </p:nvGrpSpPr>
        <p:grpSpPr>
          <a:xfrm>
            <a:off x="9934909" y="4452597"/>
            <a:ext cx="2514260" cy="656590"/>
            <a:chOff x="9934909" y="4452597"/>
            <a:chExt cx="2514260" cy="65659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3EF646-358F-40BE-B06D-35F52403FAC1}"/>
                </a:ext>
              </a:extLst>
            </p:cNvPr>
            <p:cNvSpPr txBox="1"/>
            <p:nvPr/>
          </p:nvSpPr>
          <p:spPr>
            <a:xfrm>
              <a:off x="10520948" y="4452597"/>
              <a:ext cx="1928221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800" dirty="0">
                  <a:solidFill>
                    <a:schemeClr val="tx1"/>
                  </a:solidFill>
                </a:rPr>
                <a:t>456,463,464,469,470,471,472</a:t>
              </a:r>
              <a:endPara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BE75EF6-1C84-4D65-9A30-A1E96680178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177391" y="4521284"/>
              <a:ext cx="0" cy="48496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7B7AAA3F-D1B2-495E-8CF8-DBCBB5CFDF5A}"/>
              </a:ext>
            </a:extLst>
          </p:cNvPr>
          <p:cNvSpPr/>
          <p:nvPr/>
        </p:nvSpPr>
        <p:spPr>
          <a:xfrm>
            <a:off x="5150615" y="1515623"/>
            <a:ext cx="409075" cy="450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695855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5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1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50" grpId="0" animBg="1"/>
      <p:bldP spid="50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2281</TotalTime>
  <Words>1014</Words>
  <Application>Microsoft Office PowerPoint</Application>
  <PresentationFormat>Custom</PresentationFormat>
  <Paragraphs>269</Paragraphs>
  <Slides>15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Avenir Roman</vt:lpstr>
      <vt:lpstr>Cambria Math</vt:lpstr>
      <vt:lpstr>Helvetica</vt:lpstr>
      <vt:lpstr>Helvetica Light</vt:lpstr>
      <vt:lpstr>Helvetica Neue</vt:lpstr>
      <vt:lpstr>Helvetica Neue Light</vt:lpstr>
      <vt:lpstr>Helvetica Neue Medium</vt:lpstr>
      <vt:lpstr>Times</vt:lpstr>
      <vt:lpstr>Times New Roman</vt:lpstr>
      <vt:lpstr>White</vt:lpstr>
      <vt:lpstr>Object tracking in Python by Stephen Cross       12th December 2019 IAFIG-RMS - Bioimage Analysis With Python  Cambridge Bioinformatics Training Centre</vt:lpstr>
      <vt:lpstr>Introduction</vt:lpstr>
      <vt:lpstr>Introduction</vt:lpstr>
      <vt:lpstr>Format of the session</vt:lpstr>
      <vt:lpstr>Exercise 0 - Getting started</vt:lpstr>
      <vt:lpstr>Exercise 1 - Loading coordinates and visualising</vt:lpstr>
      <vt:lpstr>Exercise 2 - Extracting coordinates for a specific timepoint</vt:lpstr>
      <vt:lpstr>Exercise 3 - Assign tracks IDs to coordinates in first frame</vt:lpstr>
      <vt:lpstr>Exercise 4a - Getting all tracks </vt:lpstr>
      <vt:lpstr>Exercise 4b - Getting all RECENT tracks </vt:lpstr>
      <vt:lpstr>Exercise 5 - Calculating cost for linking two points </vt:lpstr>
      <vt:lpstr>Exercise 6 - Calculate cost matrix </vt:lpstr>
      <vt:lpstr>Exercise 7 - Assigning tracks</vt:lpstr>
      <vt:lpstr>Exercise 8 - Putting it all together</vt:lpstr>
      <vt:lpstr>A few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Talk by Stephen Cross       ##th December 2019 IAFIG-RMS - Bioimage Analysis With Python  Cambridge Bioinformatics Training Centre</dc:title>
  <dc:creator>Stephen Cross</dc:creator>
  <cp:lastModifiedBy>Stephen Cross</cp:lastModifiedBy>
  <cp:revision>44</cp:revision>
  <dcterms:modified xsi:type="dcterms:W3CDTF">2019-12-10T13:59:00Z</dcterms:modified>
</cp:coreProperties>
</file>